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Microsoft JhengHei" panose="020B0604030504040204" pitchFamily="34" charset="-120"/>
      <p:regular r:id="rId33"/>
      <p:bold r:id="rId34"/>
    </p:embeddedFont>
    <p:embeddedFont>
      <p:font typeface="Open Sans" panose="020B0606030504020204" pitchFamily="34" charset="0"/>
      <p:regular r:id="rId35"/>
      <p:bold r:id="rId36"/>
      <p:italic r:id="rId37"/>
      <p:boldItalic r:id="rId38"/>
    </p:embeddedFont>
    <p:embeddedFont>
      <p:font typeface="PT Sans Narrow" panose="020B050602020302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b9f5c7ff7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b9f5c7ff7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c617aff7e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c617aff7e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c8f330532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c8f330532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e991b3b8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ce991b3b8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81079cb7d8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81079cb7d8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c8f330532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c8f330532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c8f330532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c8f330532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c8f330532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c8f330532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c8f330532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c8f330532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c8f330532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c8f330532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ce991b3b8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ce991b3b8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目前暫時用馬達而不使用電磁鐵的原因為難以克服伸縮量太短的問題。</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zh-TW"/>
              <a:t>標準題目:傳a到z 用ascii code用</a:t>
            </a:r>
            <a:endParaRPr/>
          </a:p>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c617aff7e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c617aff7e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c617aff7e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c617aff7e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c617aff7e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c617aff7e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ce991b3b8e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ce991b3b8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ce991b3b8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ce991b3b8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c617aff7e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c617aff7e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c617aff7e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c617aff7e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ce991b3b8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ce991b3b8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ce991b3b8e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ce991b3b8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c617aff7e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c617aff7e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b9b6373f3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b9b6373f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目前暫時用馬達而不使用電磁鐵的原因為難以克服伸縮量太短的問題。</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zh-TW"/>
              <a:t>標準題目:傳a到z 用ascii code用</a:t>
            </a:r>
            <a:endParaRPr/>
          </a:p>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ce991b3b8e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ce991b3b8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b9f5c7ff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b9f5c7f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906044049c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906044049c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要用多少個顏色 目前還在討論</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c7fcd9c9d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c7fcd9c9d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b9f5c7ff7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b9f5c7f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如何判斷0或1  一開始先使用白光設定初始值</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c7fcd9c9d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c7fcd9c9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c617aff7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c617aff7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youtu.be/CjcLEj5XyNs"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drive.google.com/file/d/11ibeNXPPdv5F-hxT0Xr4qmxXCWu-LX6Z/view?usp=sha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816500" y="0"/>
            <a:ext cx="5890200" cy="1068000"/>
          </a:xfrm>
          <a:prstGeom prst="rect">
            <a:avLst/>
          </a:prstGeom>
        </p:spPr>
        <p:txBody>
          <a:bodyPr spcFirstLastPara="1" wrap="square" lIns="91425" tIns="91425" rIns="91425" bIns="91425" anchor="b" anchorCtr="0">
            <a:noAutofit/>
          </a:bodyPr>
          <a:lstStyle/>
          <a:p>
            <a:pPr marL="1371600" lvl="0" indent="0" algn="ctr" rtl="0">
              <a:spcBef>
                <a:spcPts val="0"/>
              </a:spcBef>
              <a:spcAft>
                <a:spcPts val="0"/>
              </a:spcAft>
              <a:buSzPts val="990"/>
              <a:buNone/>
            </a:pPr>
            <a:r>
              <a:rPr lang="zh-TW" sz="4000"/>
              <a:t>第二組Final_Project</a:t>
            </a:r>
            <a:endParaRPr sz="4000"/>
          </a:p>
        </p:txBody>
      </p:sp>
      <p:sp>
        <p:nvSpPr>
          <p:cNvPr id="67" name="Google Shape;67;p13"/>
          <p:cNvSpPr txBox="1">
            <a:spLocks noGrp="1"/>
          </p:cNvSpPr>
          <p:nvPr>
            <p:ph type="subTitle" idx="1"/>
          </p:nvPr>
        </p:nvSpPr>
        <p:spPr>
          <a:xfrm>
            <a:off x="1890700" y="1907489"/>
            <a:ext cx="4870500" cy="792600"/>
          </a:xfrm>
          <a:prstGeom prst="rect">
            <a:avLst/>
          </a:prstGeom>
        </p:spPr>
        <p:txBody>
          <a:bodyPr spcFirstLastPara="1" wrap="square" lIns="91425" tIns="91425" rIns="91425" bIns="91425" anchor="t" anchorCtr="0">
            <a:normAutofit fontScale="25000" lnSpcReduction="20000"/>
          </a:bodyPr>
          <a:lstStyle/>
          <a:p>
            <a:pPr marL="0" lvl="0" indent="0" algn="ctr" rtl="0">
              <a:spcBef>
                <a:spcPts val="0"/>
              </a:spcBef>
              <a:spcAft>
                <a:spcPts val="0"/>
              </a:spcAft>
              <a:buNone/>
            </a:pPr>
            <a:r>
              <a:rPr lang="zh-TW" sz="6307"/>
              <a:t>Team 2</a:t>
            </a:r>
            <a:endParaRPr sz="6307"/>
          </a:p>
          <a:p>
            <a:pPr marL="0" lvl="0" indent="0" algn="ctr" rtl="0">
              <a:spcBef>
                <a:spcPts val="0"/>
              </a:spcBef>
              <a:spcAft>
                <a:spcPts val="0"/>
              </a:spcAft>
              <a:buNone/>
            </a:pPr>
            <a:endParaRPr sz="6307"/>
          </a:p>
          <a:p>
            <a:pPr marL="0" lvl="0" indent="0" algn="ctr" rtl="0">
              <a:spcBef>
                <a:spcPts val="0"/>
              </a:spcBef>
              <a:spcAft>
                <a:spcPts val="0"/>
              </a:spcAft>
              <a:buNone/>
            </a:pPr>
            <a:r>
              <a:rPr lang="zh-TW" sz="6307"/>
              <a:t>409430030 翁佳煌</a:t>
            </a:r>
            <a:endParaRPr sz="6307"/>
          </a:p>
          <a:p>
            <a:pPr marL="0" lvl="0" indent="0" algn="ctr" rtl="0">
              <a:spcBef>
                <a:spcPts val="0"/>
              </a:spcBef>
              <a:spcAft>
                <a:spcPts val="0"/>
              </a:spcAft>
              <a:buNone/>
            </a:pPr>
            <a:endParaRPr sz="6307"/>
          </a:p>
          <a:p>
            <a:pPr marL="0" lvl="0" indent="0" algn="ctr" rtl="0">
              <a:spcBef>
                <a:spcPts val="0"/>
              </a:spcBef>
              <a:spcAft>
                <a:spcPts val="0"/>
              </a:spcAft>
              <a:buNone/>
            </a:pPr>
            <a:r>
              <a:rPr lang="zh-TW" sz="6307"/>
              <a:t>409430016 吳彥澄</a:t>
            </a:r>
            <a:endParaRPr sz="6307"/>
          </a:p>
          <a:p>
            <a:pPr marL="0" lvl="0" indent="0" algn="ctr" rtl="0">
              <a:spcBef>
                <a:spcPts val="0"/>
              </a:spcBef>
              <a:spcAft>
                <a:spcPts val="0"/>
              </a:spcAft>
              <a:buNone/>
            </a:pPr>
            <a:endParaRPr sz="6307"/>
          </a:p>
          <a:p>
            <a:pPr marL="0" lvl="0" indent="0" algn="ctr" rtl="0">
              <a:spcBef>
                <a:spcPts val="0"/>
              </a:spcBef>
              <a:spcAft>
                <a:spcPts val="0"/>
              </a:spcAft>
              <a:buNone/>
            </a:pPr>
            <a:r>
              <a:rPr lang="zh-TW" sz="6307"/>
              <a:t>409430043 高司玹</a:t>
            </a:r>
            <a:endParaRPr sz="6307"/>
          </a:p>
          <a:p>
            <a:pPr marL="0" lvl="0" indent="0" algn="ctr" rtl="0">
              <a:spcBef>
                <a:spcPts val="0"/>
              </a:spcBef>
              <a:spcAft>
                <a:spcPts val="0"/>
              </a:spcAft>
              <a:buNone/>
            </a:pPr>
            <a:endParaRPr sz="6307"/>
          </a:p>
          <a:p>
            <a:pPr marL="0" lvl="0" indent="0" algn="ctr" rtl="0">
              <a:spcBef>
                <a:spcPts val="0"/>
              </a:spcBef>
              <a:spcAft>
                <a:spcPts val="0"/>
              </a:spcAft>
              <a:buNone/>
            </a:pPr>
            <a:r>
              <a:rPr lang="zh-TW" sz="6307"/>
              <a:t>409235047 李柏凱</a:t>
            </a:r>
            <a:endParaRPr sz="6307"/>
          </a:p>
          <a:p>
            <a:pPr marL="0" lvl="0" indent="0" algn="ctr" rtl="0">
              <a:spcBef>
                <a:spcPts val="0"/>
              </a:spcBef>
              <a:spcAft>
                <a:spcPts val="0"/>
              </a:spcAft>
              <a:buNone/>
            </a:pPr>
            <a:endParaRPr/>
          </a:p>
        </p:txBody>
      </p:sp>
      <p:sp>
        <p:nvSpPr>
          <p:cNvPr id="68" name="Google Shape;68;p13"/>
          <p:cNvSpPr txBox="1"/>
          <p:nvPr/>
        </p:nvSpPr>
        <p:spPr>
          <a:xfrm>
            <a:off x="1214725" y="1187600"/>
            <a:ext cx="63750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2700" b="1">
                <a:solidFill>
                  <a:schemeClr val="accent1"/>
                </a:solidFill>
                <a:latin typeface="PT Sans Narrow"/>
                <a:ea typeface="PT Sans Narrow"/>
                <a:cs typeface="PT Sans Narrow"/>
                <a:sym typeface="PT Sans Narrow"/>
              </a:rPr>
              <a:t>你敢相信嗎？用玻璃紙也能傳輸！</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Flow Chart</a:t>
            </a:r>
            <a:endParaRPr/>
          </a:p>
        </p:txBody>
      </p:sp>
      <p:pic>
        <p:nvPicPr>
          <p:cNvPr id="150" name="Google Shape;150;p22"/>
          <p:cNvPicPr preferRelativeResize="0"/>
          <p:nvPr/>
        </p:nvPicPr>
        <p:blipFill>
          <a:blip r:embed="rId3">
            <a:alphaModFix/>
          </a:blip>
          <a:stretch>
            <a:fillRect/>
          </a:stretch>
        </p:blipFill>
        <p:spPr>
          <a:xfrm>
            <a:off x="2187412" y="27175"/>
            <a:ext cx="4899974" cy="5089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Backscatter(transimtter) Code Introduction</a:t>
            </a:r>
            <a:endParaRPr/>
          </a:p>
          <a:p>
            <a:pPr marL="0" lvl="0" indent="0" algn="l" rtl="0">
              <a:spcBef>
                <a:spcPts val="0"/>
              </a:spcBef>
              <a:spcAft>
                <a:spcPts val="0"/>
              </a:spcAft>
              <a:buNone/>
            </a:pPr>
            <a:r>
              <a:rPr lang="zh-TW"/>
              <a:t> </a:t>
            </a:r>
            <a:endParaRPr/>
          </a:p>
        </p:txBody>
      </p:sp>
      <p:sp>
        <p:nvSpPr>
          <p:cNvPr id="156" name="Google Shape;156;p23"/>
          <p:cNvSpPr txBox="1">
            <a:spLocks noGrp="1"/>
          </p:cNvSpPr>
          <p:nvPr>
            <p:ph type="body" idx="1"/>
          </p:nvPr>
        </p:nvSpPr>
        <p:spPr>
          <a:xfrm>
            <a:off x="2918725" y="796025"/>
            <a:ext cx="5913600" cy="377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dirty="0">
                <a:solidFill>
                  <a:srgbClr val="000000"/>
                </a:solidFill>
              </a:rPr>
              <a:t>Control of SG90 Servo motor:</a:t>
            </a:r>
            <a:endParaRPr dirty="0">
              <a:solidFill>
                <a:srgbClr val="000000"/>
              </a:solidFill>
            </a:endParaRPr>
          </a:p>
          <a:p>
            <a:pPr marL="0" lvl="0" indent="0" algn="l" rtl="0">
              <a:spcBef>
                <a:spcPts val="1200"/>
              </a:spcBef>
              <a:spcAft>
                <a:spcPts val="0"/>
              </a:spcAft>
              <a:buNone/>
            </a:pPr>
            <a:r>
              <a:rPr lang="zh-TW" dirty="0">
                <a:solidFill>
                  <a:srgbClr val="000000"/>
                </a:solidFill>
              </a:rPr>
              <a:t>Use PWM : period: 20ms </a:t>
            </a:r>
            <a:endParaRPr dirty="0">
              <a:solidFill>
                <a:srgbClr val="000000"/>
              </a:solidFill>
            </a:endParaRPr>
          </a:p>
          <a:p>
            <a:pPr marL="0" lvl="0" indent="0" algn="l" rtl="0">
              <a:spcBef>
                <a:spcPts val="1200"/>
              </a:spcBef>
              <a:spcAft>
                <a:spcPts val="0"/>
              </a:spcAft>
              <a:buNone/>
            </a:pPr>
            <a:r>
              <a:rPr lang="zh-TW" dirty="0">
                <a:solidFill>
                  <a:srgbClr val="000000"/>
                </a:solidFill>
              </a:rPr>
              <a:t>                   duty cycle: 12/50 —&gt; 180 degree</a:t>
            </a:r>
            <a:endParaRPr dirty="0">
              <a:solidFill>
                <a:srgbClr val="000000"/>
              </a:solidFill>
            </a:endParaRPr>
          </a:p>
          <a:p>
            <a:pPr marL="0" lvl="0" indent="0" algn="l" rtl="0">
              <a:spcBef>
                <a:spcPts val="1200"/>
              </a:spcBef>
              <a:spcAft>
                <a:spcPts val="0"/>
              </a:spcAft>
              <a:buNone/>
            </a:pPr>
            <a:r>
              <a:rPr lang="zh-TW" dirty="0">
                <a:solidFill>
                  <a:srgbClr val="000000"/>
                </a:solidFill>
              </a:rPr>
              <a:t>	</a:t>
            </a:r>
            <a:r>
              <a:rPr lang="zh-TW" altLang="en-US" dirty="0">
                <a:solidFill>
                  <a:srgbClr val="000000"/>
                </a:solidFill>
              </a:rPr>
              <a:t>    </a:t>
            </a:r>
            <a:r>
              <a:rPr lang="zh-TW" dirty="0">
                <a:solidFill>
                  <a:srgbClr val="000000"/>
                </a:solidFill>
              </a:rPr>
              <a:t>duty cycle: 7/50 —&gt; 90 degree</a:t>
            </a:r>
            <a:endParaRPr dirty="0">
              <a:solidFill>
                <a:srgbClr val="000000"/>
              </a:solidFill>
            </a:endParaRPr>
          </a:p>
          <a:p>
            <a:pPr marL="0" lvl="0" indent="0" algn="l" rtl="0">
              <a:spcBef>
                <a:spcPts val="1200"/>
              </a:spcBef>
              <a:spcAft>
                <a:spcPts val="0"/>
              </a:spcAft>
              <a:buNone/>
            </a:pPr>
            <a:r>
              <a:rPr lang="zh-TW" dirty="0">
                <a:solidFill>
                  <a:srgbClr val="000000"/>
                </a:solidFill>
              </a:rPr>
              <a:t>                   duty cycle: 2/50 —&gt; 0 degree</a:t>
            </a:r>
            <a:endParaRPr dirty="0">
              <a:solidFill>
                <a:srgbClr val="000000"/>
              </a:solidFill>
            </a:endParaRPr>
          </a:p>
          <a:p>
            <a:pPr marL="0" lvl="0" indent="0" algn="l" rtl="0">
              <a:spcBef>
                <a:spcPts val="1200"/>
              </a:spcBef>
              <a:spcAft>
                <a:spcPts val="0"/>
              </a:spcAft>
              <a:buNone/>
            </a:pPr>
            <a:endParaRPr dirty="0">
              <a:solidFill>
                <a:srgbClr val="000000"/>
              </a:solidFill>
            </a:endParaRPr>
          </a:p>
          <a:p>
            <a:pPr marL="0" lvl="0" indent="0" algn="l" rtl="0">
              <a:spcBef>
                <a:spcPts val="1200"/>
              </a:spcBef>
              <a:spcAft>
                <a:spcPts val="1200"/>
              </a:spcAft>
              <a:buNone/>
            </a:pPr>
            <a:endParaRPr dirty="0">
              <a:solidFill>
                <a:srgbClr val="000000"/>
              </a:solidFill>
            </a:endParaRPr>
          </a:p>
        </p:txBody>
      </p:sp>
      <p:pic>
        <p:nvPicPr>
          <p:cNvPr id="157" name="Google Shape;157;p23"/>
          <p:cNvPicPr preferRelativeResize="0"/>
          <p:nvPr/>
        </p:nvPicPr>
        <p:blipFill>
          <a:blip r:embed="rId3">
            <a:alphaModFix/>
          </a:blip>
          <a:stretch>
            <a:fillRect/>
          </a:stretch>
        </p:blipFill>
        <p:spPr>
          <a:xfrm>
            <a:off x="320875" y="1382825"/>
            <a:ext cx="2377850" cy="2377850"/>
          </a:xfrm>
          <a:prstGeom prst="rect">
            <a:avLst/>
          </a:prstGeom>
          <a:noFill/>
          <a:ln>
            <a:noFill/>
          </a:ln>
        </p:spPr>
      </p:pic>
      <p:sp>
        <p:nvSpPr>
          <p:cNvPr id="158" name="Google Shape;158;p23"/>
          <p:cNvSpPr txBox="1"/>
          <p:nvPr/>
        </p:nvSpPr>
        <p:spPr>
          <a:xfrm>
            <a:off x="79600" y="646575"/>
            <a:ext cx="23175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如何控制伺服馬達-1</a:t>
            </a:r>
            <a:endParaRPr b="1">
              <a:solidFill>
                <a:srgbClr val="A61C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4"/>
          <p:cNvSpPr txBox="1">
            <a:spLocks noGrp="1"/>
          </p:cNvSpPr>
          <p:nvPr>
            <p:ph type="body" idx="1"/>
          </p:nvPr>
        </p:nvSpPr>
        <p:spPr>
          <a:xfrm>
            <a:off x="348450" y="559100"/>
            <a:ext cx="8520600" cy="3302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zh-TW" dirty="0">
                <a:solidFill>
                  <a:srgbClr val="000000"/>
                </a:solidFill>
              </a:rPr>
              <a:t>我們將servo1(控制紅藍的馬達)用pwm0控制、servo2(控制遮光的馬達)用pwm4控制，並設定其pwm clock。</a:t>
            </a:r>
            <a:endParaRPr dirty="0">
              <a:solidFill>
                <a:srgbClr val="000000"/>
              </a:solidFill>
            </a:endParaRPr>
          </a:p>
          <a:p>
            <a:pPr marL="0" lvl="0" indent="0" algn="l" rtl="0">
              <a:spcBef>
                <a:spcPts val="1200"/>
              </a:spcBef>
              <a:spcAft>
                <a:spcPts val="0"/>
              </a:spcAft>
              <a:buNone/>
            </a:pPr>
            <a:r>
              <a:rPr lang="zh-TW" b="1" dirty="0">
                <a:solidFill>
                  <a:srgbClr val="000000"/>
                </a:solidFill>
              </a:rPr>
              <a:t>sys_inital</a:t>
            </a:r>
            <a:r>
              <a:rPr lang="zh-TW" dirty="0">
                <a:solidFill>
                  <a:srgbClr val="000000"/>
                </a:solidFill>
              </a:rPr>
              <a:t>函式中</a:t>
            </a:r>
            <a:endParaRPr dirty="0">
              <a:solidFill>
                <a:srgbClr val="000000"/>
              </a:solidFill>
            </a:endParaRPr>
          </a:p>
          <a:p>
            <a:pPr marL="0" lvl="0" indent="0" algn="l" rtl="0">
              <a:spcBef>
                <a:spcPts val="1200"/>
              </a:spcBef>
              <a:spcAft>
                <a:spcPts val="0"/>
              </a:spcAft>
              <a:buNone/>
            </a:pPr>
            <a:r>
              <a:rPr lang="zh-TW" dirty="0">
                <a:solidFill>
                  <a:srgbClr val="000000"/>
                </a:solidFill>
              </a:rPr>
              <a:t>enable pwm clock:</a:t>
            </a:r>
            <a:endParaRPr dirty="0">
              <a:solidFill>
                <a:srgbClr val="000000"/>
              </a:solidFill>
            </a:endParaRPr>
          </a:p>
          <a:p>
            <a:pPr marL="0" lvl="0" indent="0" algn="l" rtl="0">
              <a:spcBef>
                <a:spcPts val="1200"/>
              </a:spcBef>
              <a:spcAft>
                <a:spcPts val="0"/>
              </a:spcAft>
              <a:buNone/>
            </a:pPr>
            <a:endParaRPr dirty="0">
              <a:solidFill>
                <a:srgbClr val="000000"/>
              </a:solidFill>
            </a:endParaRPr>
          </a:p>
          <a:p>
            <a:pPr marL="0" lvl="0" indent="0" algn="l" rtl="0">
              <a:spcBef>
                <a:spcPts val="1200"/>
              </a:spcBef>
              <a:spcAft>
                <a:spcPts val="0"/>
              </a:spcAft>
              <a:buNone/>
            </a:pPr>
            <a:endParaRPr dirty="0">
              <a:solidFill>
                <a:srgbClr val="000000"/>
              </a:solidFill>
            </a:endParaRPr>
          </a:p>
          <a:p>
            <a:pPr marL="0" lvl="0" indent="0" algn="l" rtl="0">
              <a:spcBef>
                <a:spcPts val="1200"/>
              </a:spcBef>
              <a:spcAft>
                <a:spcPts val="0"/>
              </a:spcAft>
              <a:buNone/>
            </a:pPr>
            <a:r>
              <a:rPr lang="zh-TW" dirty="0">
                <a:solidFill>
                  <a:srgbClr val="000000"/>
                </a:solidFill>
              </a:rPr>
              <a:t>並選擇clock source為 CLK_CLKSEL1_PWM23_S_HXT 然後divider 為7</a:t>
            </a:r>
            <a:endParaRPr dirty="0">
              <a:solidFill>
                <a:srgbClr val="000000"/>
              </a:solidFill>
            </a:endParaRPr>
          </a:p>
          <a:p>
            <a:pPr marL="0" lvl="0" indent="0" algn="l" rtl="0">
              <a:spcBef>
                <a:spcPts val="1200"/>
              </a:spcBef>
              <a:spcAft>
                <a:spcPts val="1200"/>
              </a:spcAft>
              <a:buNone/>
            </a:pPr>
            <a:r>
              <a:rPr lang="zh-TW" dirty="0">
                <a:solidFill>
                  <a:srgbClr val="000000"/>
                </a:solidFill>
              </a:rPr>
              <a:t>因 XTAL 12MHz   故可算出12M/(1+7) = 1.5M Hz 為我們的pwm clock</a:t>
            </a:r>
            <a:endParaRPr dirty="0">
              <a:solidFill>
                <a:srgbClr val="000000"/>
              </a:solidFill>
            </a:endParaRPr>
          </a:p>
        </p:txBody>
      </p:sp>
      <p:pic>
        <p:nvPicPr>
          <p:cNvPr id="164" name="Google Shape;164;p24"/>
          <p:cNvPicPr preferRelativeResize="0"/>
          <p:nvPr/>
        </p:nvPicPr>
        <p:blipFill>
          <a:blip r:embed="rId3">
            <a:alphaModFix/>
          </a:blip>
          <a:stretch>
            <a:fillRect/>
          </a:stretch>
        </p:blipFill>
        <p:spPr>
          <a:xfrm>
            <a:off x="152400" y="3733450"/>
            <a:ext cx="8991599" cy="742613"/>
          </a:xfrm>
          <a:prstGeom prst="rect">
            <a:avLst/>
          </a:prstGeom>
          <a:noFill/>
          <a:ln>
            <a:noFill/>
          </a:ln>
        </p:spPr>
      </p:pic>
      <p:sp>
        <p:nvSpPr>
          <p:cNvPr id="165" name="Google Shape;165;p24"/>
          <p:cNvSpPr txBox="1"/>
          <p:nvPr/>
        </p:nvSpPr>
        <p:spPr>
          <a:xfrm>
            <a:off x="70400" y="67950"/>
            <a:ext cx="23175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如何控制伺服馬達-2</a:t>
            </a:r>
            <a:endParaRPr b="1">
              <a:solidFill>
                <a:srgbClr val="A61C00"/>
              </a:solidFill>
              <a:latin typeface="Open Sans"/>
              <a:ea typeface="Open Sans"/>
              <a:cs typeface="Open Sans"/>
              <a:sym typeface="Open Sans"/>
            </a:endParaRPr>
          </a:p>
        </p:txBody>
      </p:sp>
      <p:pic>
        <p:nvPicPr>
          <p:cNvPr id="166" name="Google Shape;166;p24"/>
          <p:cNvPicPr preferRelativeResize="0"/>
          <p:nvPr/>
        </p:nvPicPr>
        <p:blipFill>
          <a:blip r:embed="rId4">
            <a:alphaModFix/>
          </a:blip>
          <a:stretch>
            <a:fillRect/>
          </a:stretch>
        </p:blipFill>
        <p:spPr>
          <a:xfrm>
            <a:off x="2548625" y="1829450"/>
            <a:ext cx="3921450" cy="843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body" idx="1"/>
          </p:nvPr>
        </p:nvSpPr>
        <p:spPr>
          <a:xfrm>
            <a:off x="70400" y="614200"/>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dirty="0">
                <a:solidFill>
                  <a:srgbClr val="000000"/>
                </a:solidFill>
              </a:rPr>
              <a:t>全域變數: </a:t>
            </a:r>
            <a:endParaRPr dirty="0">
              <a:solidFill>
                <a:srgbClr val="000000"/>
              </a:solidFill>
            </a:endParaRPr>
          </a:p>
          <a:p>
            <a:pPr marL="0" lvl="0" indent="0" algn="l" rtl="0">
              <a:spcBef>
                <a:spcPts val="1200"/>
              </a:spcBef>
              <a:spcAft>
                <a:spcPts val="0"/>
              </a:spcAft>
              <a:buNone/>
            </a:pPr>
            <a:r>
              <a:rPr lang="zh-TW" b="1" dirty="0">
                <a:solidFill>
                  <a:srgbClr val="000000"/>
                </a:solidFill>
              </a:rPr>
              <a:t>direction_servoN</a:t>
            </a:r>
            <a:r>
              <a:rPr lang="zh-TW" dirty="0">
                <a:solidFill>
                  <a:srgbClr val="000000"/>
                </a:solidFill>
              </a:rPr>
              <a:t> : servoN想要轉的角度，在main裡面會根據需要更改它，當其值為k，代表轉到之前設定的angle_servoN[k]的角度</a:t>
            </a:r>
            <a:endParaRPr dirty="0">
              <a:solidFill>
                <a:srgbClr val="000000"/>
              </a:solidFill>
            </a:endParaRPr>
          </a:p>
          <a:p>
            <a:pPr marL="0" lvl="0" indent="0" algn="l" rtl="0">
              <a:spcBef>
                <a:spcPts val="1200"/>
              </a:spcBef>
              <a:spcAft>
                <a:spcPts val="0"/>
              </a:spcAft>
              <a:buNone/>
            </a:pPr>
            <a:r>
              <a:rPr lang="zh-TW" b="1" dirty="0">
                <a:solidFill>
                  <a:srgbClr val="000000"/>
                </a:solidFill>
              </a:rPr>
              <a:t>angle_servoN[3]</a:t>
            </a:r>
            <a:r>
              <a:rPr lang="zh-TW" dirty="0">
                <a:solidFill>
                  <a:srgbClr val="000000"/>
                </a:solidFill>
              </a:rPr>
              <a:t>: 預先設定好三個servoN想轉到的角度。</a:t>
            </a:r>
            <a:endParaRPr dirty="0">
              <a:solidFill>
                <a:srgbClr val="000000"/>
              </a:solidFill>
            </a:endParaRPr>
          </a:p>
          <a:p>
            <a:pPr marL="0" lvl="0" indent="0" algn="l" rtl="0">
              <a:spcBef>
                <a:spcPts val="1200"/>
              </a:spcBef>
              <a:spcAft>
                <a:spcPts val="1200"/>
              </a:spcAft>
              <a:buNone/>
            </a:pPr>
            <a:endParaRPr dirty="0">
              <a:solidFill>
                <a:srgbClr val="000000"/>
              </a:solidFill>
            </a:endParaRPr>
          </a:p>
        </p:txBody>
      </p:sp>
      <p:pic>
        <p:nvPicPr>
          <p:cNvPr id="172" name="Google Shape;172;p25"/>
          <p:cNvPicPr preferRelativeResize="0"/>
          <p:nvPr/>
        </p:nvPicPr>
        <p:blipFill rotWithShape="1">
          <a:blip r:embed="rId3">
            <a:alphaModFix/>
          </a:blip>
          <a:srcRect r="74110" b="77494"/>
          <a:stretch/>
        </p:blipFill>
        <p:spPr>
          <a:xfrm>
            <a:off x="2320012" y="2669775"/>
            <a:ext cx="4021374" cy="1343975"/>
          </a:xfrm>
          <a:prstGeom prst="rect">
            <a:avLst/>
          </a:prstGeom>
          <a:noFill/>
          <a:ln>
            <a:noFill/>
          </a:ln>
        </p:spPr>
      </p:pic>
      <p:sp>
        <p:nvSpPr>
          <p:cNvPr id="173" name="Google Shape;173;p25"/>
          <p:cNvSpPr txBox="1"/>
          <p:nvPr/>
        </p:nvSpPr>
        <p:spPr>
          <a:xfrm>
            <a:off x="70400" y="67950"/>
            <a:ext cx="23175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PWM_IRQHandler-1</a:t>
            </a:r>
            <a:endParaRPr b="1">
              <a:solidFill>
                <a:srgbClr val="A61C0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body" idx="1"/>
          </p:nvPr>
        </p:nvSpPr>
        <p:spPr>
          <a:xfrm>
            <a:off x="311700" y="623375"/>
            <a:ext cx="8520600" cy="16086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zh-TW" dirty="0">
                <a:solidFill>
                  <a:srgbClr val="000000"/>
                </a:solidFill>
              </a:rPr>
              <a:t>pwm的中斷是每週期結束發生，而每次發生中斷就會判斷direction_servoN為多少並轉到相應位置，因為clock為1.5MHz 且我們要50Hz的pwm頻率 </a:t>
            </a:r>
            <a:endParaRPr dirty="0">
              <a:solidFill>
                <a:srgbClr val="000000"/>
              </a:solidFill>
            </a:endParaRPr>
          </a:p>
          <a:p>
            <a:pPr marL="0" lvl="0" indent="0" algn="l" rtl="0">
              <a:spcBef>
                <a:spcPts val="1200"/>
              </a:spcBef>
              <a:spcAft>
                <a:spcPts val="0"/>
              </a:spcAft>
              <a:buNone/>
            </a:pPr>
            <a:r>
              <a:rPr lang="zh-TW" dirty="0">
                <a:solidFill>
                  <a:srgbClr val="000000"/>
                </a:solidFill>
              </a:rPr>
              <a:t>所以 CNR為1.5MHz/50Hz=30k  </a:t>
            </a:r>
            <a:endParaRPr dirty="0">
              <a:solidFill>
                <a:srgbClr val="000000"/>
              </a:solidFill>
            </a:endParaRPr>
          </a:p>
          <a:p>
            <a:pPr marL="0" lvl="0" indent="0" algn="l" rtl="0">
              <a:spcBef>
                <a:spcPts val="1200"/>
              </a:spcBef>
              <a:spcAft>
                <a:spcPts val="1200"/>
              </a:spcAft>
              <a:buNone/>
            </a:pPr>
            <a:r>
              <a:rPr lang="zh-TW" dirty="0">
                <a:solidFill>
                  <a:srgbClr val="000000"/>
                </a:solidFill>
              </a:rPr>
              <a:t>而CMR 用duty cycle經計算為(30000*(((angle[0]+36)/18)/50) - 1) </a:t>
            </a:r>
            <a:endParaRPr dirty="0">
              <a:solidFill>
                <a:srgbClr val="000000"/>
              </a:solidFill>
            </a:endParaRPr>
          </a:p>
        </p:txBody>
      </p:sp>
      <p:sp>
        <p:nvSpPr>
          <p:cNvPr id="179" name="Google Shape;179;p26"/>
          <p:cNvSpPr txBox="1"/>
          <p:nvPr/>
        </p:nvSpPr>
        <p:spPr>
          <a:xfrm>
            <a:off x="70400" y="67950"/>
            <a:ext cx="23175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PWM_IRQHandler-2</a:t>
            </a:r>
            <a:endParaRPr b="1">
              <a:solidFill>
                <a:srgbClr val="A61C00"/>
              </a:solidFill>
              <a:latin typeface="Open Sans"/>
              <a:ea typeface="Open Sans"/>
              <a:cs typeface="Open Sans"/>
              <a:sym typeface="Open Sans"/>
            </a:endParaRPr>
          </a:p>
        </p:txBody>
      </p:sp>
      <p:pic>
        <p:nvPicPr>
          <p:cNvPr id="180" name="Google Shape;180;p26"/>
          <p:cNvPicPr preferRelativeResize="0"/>
          <p:nvPr/>
        </p:nvPicPr>
        <p:blipFill>
          <a:blip r:embed="rId3">
            <a:alphaModFix/>
          </a:blip>
          <a:stretch>
            <a:fillRect/>
          </a:stretch>
        </p:blipFill>
        <p:spPr>
          <a:xfrm>
            <a:off x="0" y="2158653"/>
            <a:ext cx="9144000" cy="29386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body" idx="1"/>
          </p:nvPr>
        </p:nvSpPr>
        <p:spPr>
          <a:xfrm>
            <a:off x="311700" y="7244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dirty="0">
                <a:solidFill>
                  <a:srgbClr val="000000"/>
                </a:solidFill>
              </a:rPr>
              <a:t>我們用遮光作為每個bit之間的判斷。</a:t>
            </a:r>
            <a:endParaRPr dirty="0">
              <a:solidFill>
                <a:srgbClr val="000000"/>
              </a:solidFill>
            </a:endParaRPr>
          </a:p>
          <a:p>
            <a:pPr marL="0" lvl="0" indent="0" algn="l" rtl="0">
              <a:spcBef>
                <a:spcPts val="1200"/>
              </a:spcBef>
              <a:spcAft>
                <a:spcPts val="1200"/>
              </a:spcAft>
              <a:buNone/>
            </a:pPr>
            <a:r>
              <a:rPr lang="zh-TW" dirty="0">
                <a:solidFill>
                  <a:srgbClr val="000000"/>
                </a:solidFill>
              </a:rPr>
              <a:t>在main裡會用到</a:t>
            </a:r>
            <a:endParaRPr dirty="0">
              <a:solidFill>
                <a:srgbClr val="000000"/>
              </a:solidFill>
            </a:endParaRPr>
          </a:p>
        </p:txBody>
      </p:sp>
      <p:pic>
        <p:nvPicPr>
          <p:cNvPr id="186" name="Google Shape;186;p27"/>
          <p:cNvPicPr preferRelativeResize="0"/>
          <p:nvPr/>
        </p:nvPicPr>
        <p:blipFill>
          <a:blip r:embed="rId3">
            <a:alphaModFix/>
          </a:blip>
          <a:stretch>
            <a:fillRect/>
          </a:stretch>
        </p:blipFill>
        <p:spPr>
          <a:xfrm>
            <a:off x="311688" y="1892413"/>
            <a:ext cx="4143375" cy="1781175"/>
          </a:xfrm>
          <a:prstGeom prst="rect">
            <a:avLst/>
          </a:prstGeom>
          <a:noFill/>
          <a:ln>
            <a:noFill/>
          </a:ln>
        </p:spPr>
      </p:pic>
      <p:sp>
        <p:nvSpPr>
          <p:cNvPr id="187" name="Google Shape;187;p27"/>
          <p:cNvSpPr txBox="1"/>
          <p:nvPr/>
        </p:nvSpPr>
        <p:spPr>
          <a:xfrm>
            <a:off x="70400" y="67950"/>
            <a:ext cx="23175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open_or_close_servo2</a:t>
            </a:r>
            <a:endParaRPr b="1">
              <a:solidFill>
                <a:srgbClr val="A61C0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body" idx="1"/>
          </p:nvPr>
        </p:nvSpPr>
        <p:spPr>
          <a:xfrm>
            <a:off x="176875" y="1616525"/>
            <a:ext cx="2211000" cy="295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dirty="0">
                <a:solidFill>
                  <a:srgbClr val="000000"/>
                </a:solidFill>
              </a:rPr>
              <a:t>UART的IRQ會在將按下enter後將字一個一個用BITS_Transfer()轉換成ASCII CODE</a:t>
            </a:r>
            <a:endParaRPr dirty="0">
              <a:solidFill>
                <a:srgbClr val="000000"/>
              </a:solidFill>
            </a:endParaRPr>
          </a:p>
        </p:txBody>
      </p:sp>
      <p:sp>
        <p:nvSpPr>
          <p:cNvPr id="193" name="Google Shape;193;p28"/>
          <p:cNvSpPr txBox="1"/>
          <p:nvPr/>
        </p:nvSpPr>
        <p:spPr>
          <a:xfrm>
            <a:off x="70400" y="67950"/>
            <a:ext cx="23175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讀取我們欲傳送的字-1</a:t>
            </a:r>
            <a:endParaRPr b="1">
              <a:solidFill>
                <a:srgbClr val="A61C00"/>
              </a:solidFill>
              <a:latin typeface="Open Sans"/>
              <a:ea typeface="Open Sans"/>
              <a:cs typeface="Open Sans"/>
              <a:sym typeface="Open Sans"/>
            </a:endParaRPr>
          </a:p>
        </p:txBody>
      </p:sp>
      <p:pic>
        <p:nvPicPr>
          <p:cNvPr id="194" name="Google Shape;194;p28"/>
          <p:cNvPicPr preferRelativeResize="0"/>
          <p:nvPr/>
        </p:nvPicPr>
        <p:blipFill>
          <a:blip r:embed="rId3">
            <a:alphaModFix/>
          </a:blip>
          <a:stretch>
            <a:fillRect/>
          </a:stretch>
        </p:blipFill>
        <p:spPr>
          <a:xfrm>
            <a:off x="176875" y="607897"/>
            <a:ext cx="2297104" cy="716975"/>
          </a:xfrm>
          <a:prstGeom prst="rect">
            <a:avLst/>
          </a:prstGeom>
          <a:noFill/>
          <a:ln>
            <a:noFill/>
          </a:ln>
        </p:spPr>
      </p:pic>
      <p:pic>
        <p:nvPicPr>
          <p:cNvPr id="195" name="Google Shape;195;p28"/>
          <p:cNvPicPr preferRelativeResize="0"/>
          <p:nvPr/>
        </p:nvPicPr>
        <p:blipFill>
          <a:blip r:embed="rId4">
            <a:alphaModFix/>
          </a:blip>
          <a:stretch>
            <a:fillRect/>
          </a:stretch>
        </p:blipFill>
        <p:spPr>
          <a:xfrm>
            <a:off x="2387900" y="607900"/>
            <a:ext cx="6756101" cy="42241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body" idx="1"/>
          </p:nvPr>
        </p:nvSpPr>
        <p:spPr>
          <a:xfrm>
            <a:off x="394950" y="2798175"/>
            <a:ext cx="4224900" cy="200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BITS_Transfer()將字轉換成ASCII並放到arr全域二維陣列供之後main使用</a:t>
            </a:r>
            <a:endParaRPr/>
          </a:p>
          <a:p>
            <a:pPr marL="0" lvl="0" indent="0" algn="l" rtl="0">
              <a:spcBef>
                <a:spcPts val="1200"/>
              </a:spcBef>
              <a:spcAft>
                <a:spcPts val="1200"/>
              </a:spcAft>
              <a:buNone/>
            </a:pPr>
            <a:endParaRPr/>
          </a:p>
        </p:txBody>
      </p:sp>
      <p:sp>
        <p:nvSpPr>
          <p:cNvPr id="201" name="Google Shape;201;p29"/>
          <p:cNvSpPr txBox="1"/>
          <p:nvPr/>
        </p:nvSpPr>
        <p:spPr>
          <a:xfrm>
            <a:off x="70400" y="67950"/>
            <a:ext cx="23175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讀取我們欲傳送的字-2</a:t>
            </a:r>
            <a:endParaRPr b="1">
              <a:solidFill>
                <a:srgbClr val="A61C00"/>
              </a:solidFill>
              <a:latin typeface="Open Sans"/>
              <a:ea typeface="Open Sans"/>
              <a:cs typeface="Open Sans"/>
              <a:sym typeface="Open Sans"/>
            </a:endParaRPr>
          </a:p>
        </p:txBody>
      </p:sp>
      <p:pic>
        <p:nvPicPr>
          <p:cNvPr id="202" name="Google Shape;202;p29"/>
          <p:cNvPicPr preferRelativeResize="0"/>
          <p:nvPr/>
        </p:nvPicPr>
        <p:blipFill>
          <a:blip r:embed="rId3">
            <a:alphaModFix/>
          </a:blip>
          <a:stretch>
            <a:fillRect/>
          </a:stretch>
        </p:blipFill>
        <p:spPr>
          <a:xfrm>
            <a:off x="366825" y="652550"/>
            <a:ext cx="2657475" cy="419100"/>
          </a:xfrm>
          <a:prstGeom prst="rect">
            <a:avLst/>
          </a:prstGeom>
          <a:noFill/>
          <a:ln>
            <a:noFill/>
          </a:ln>
        </p:spPr>
      </p:pic>
      <p:sp>
        <p:nvSpPr>
          <p:cNvPr id="203" name="Google Shape;203;p29"/>
          <p:cNvSpPr txBox="1"/>
          <p:nvPr/>
        </p:nvSpPr>
        <p:spPr>
          <a:xfrm>
            <a:off x="394950" y="1175650"/>
            <a:ext cx="4224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dirty="0">
                <a:latin typeface="Open Sans"/>
                <a:ea typeface="Open Sans"/>
                <a:cs typeface="Open Sans"/>
                <a:sym typeface="Open Sans"/>
              </a:rPr>
              <a:t>全域變數: </a:t>
            </a:r>
            <a:endParaRPr dirty="0">
              <a:latin typeface="Open Sans"/>
              <a:ea typeface="Open Sans"/>
              <a:cs typeface="Open Sans"/>
              <a:sym typeface="Open Sans"/>
            </a:endParaRPr>
          </a:p>
          <a:p>
            <a:pPr marL="0" lvl="0" indent="0" algn="l" rtl="0">
              <a:spcBef>
                <a:spcPts val="0"/>
              </a:spcBef>
              <a:spcAft>
                <a:spcPts val="0"/>
              </a:spcAft>
              <a:buNone/>
            </a:pPr>
            <a:r>
              <a:rPr lang="zh-TW" dirty="0">
                <a:latin typeface="Open Sans"/>
                <a:ea typeface="Open Sans"/>
                <a:cs typeface="Open Sans"/>
                <a:sym typeface="Open Sans"/>
              </a:rPr>
              <a:t>arr[][]: 為一個二為陣列，第一維度為欲傳送的字其最多445個，第二維度是每個字轉成ASCII的bit </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zh-TW" dirty="0">
                <a:latin typeface="Open Sans"/>
                <a:ea typeface="Open Sans"/>
                <a:cs typeface="Open Sans"/>
                <a:sym typeface="Open Sans"/>
              </a:rPr>
              <a:t>how_many_byte: 紀錄arr裡面存了幾個字</a:t>
            </a:r>
            <a:endParaRPr dirty="0">
              <a:latin typeface="Open Sans"/>
              <a:ea typeface="Open Sans"/>
              <a:cs typeface="Open Sans"/>
              <a:sym typeface="Open Sans"/>
            </a:endParaRPr>
          </a:p>
        </p:txBody>
      </p:sp>
      <p:pic>
        <p:nvPicPr>
          <p:cNvPr id="204" name="Google Shape;204;p29"/>
          <p:cNvPicPr preferRelativeResize="0"/>
          <p:nvPr/>
        </p:nvPicPr>
        <p:blipFill>
          <a:blip r:embed="rId4">
            <a:alphaModFix/>
          </a:blip>
          <a:stretch>
            <a:fillRect/>
          </a:stretch>
        </p:blipFill>
        <p:spPr>
          <a:xfrm>
            <a:off x="4772250" y="152400"/>
            <a:ext cx="3806376" cy="4890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body" idx="1"/>
          </p:nvPr>
        </p:nvSpPr>
        <p:spPr>
          <a:xfrm>
            <a:off x="311700" y="1266325"/>
            <a:ext cx="24714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dirty="0">
                <a:solidFill>
                  <a:srgbClr val="000000"/>
                </a:solidFill>
              </a:rPr>
              <a:t>280~286行是設定servo1的blue、red還有傳完 時的角度</a:t>
            </a:r>
            <a:endParaRPr dirty="0">
              <a:solidFill>
                <a:srgbClr val="000000"/>
              </a:solidFill>
            </a:endParaRPr>
          </a:p>
          <a:p>
            <a:pPr marL="0" lvl="0" indent="0" algn="l" rtl="0">
              <a:spcBef>
                <a:spcPts val="1200"/>
              </a:spcBef>
              <a:spcAft>
                <a:spcPts val="0"/>
              </a:spcAft>
              <a:buNone/>
            </a:pPr>
            <a:r>
              <a:rPr lang="zh-TW" dirty="0">
                <a:solidFill>
                  <a:srgbClr val="000000"/>
                </a:solidFill>
              </a:rPr>
              <a:t>以及servo2 遮光與不遮光的角度</a:t>
            </a:r>
            <a:endParaRPr dirty="0">
              <a:solidFill>
                <a:srgbClr val="000000"/>
              </a:solidFill>
            </a:endParaRPr>
          </a:p>
          <a:p>
            <a:pPr marL="0" lvl="0" indent="0" algn="l" rtl="0">
              <a:spcBef>
                <a:spcPts val="1200"/>
              </a:spcBef>
              <a:spcAft>
                <a:spcPts val="1200"/>
              </a:spcAft>
              <a:buNone/>
            </a:pPr>
            <a:endParaRPr dirty="0">
              <a:solidFill>
                <a:srgbClr val="000000"/>
              </a:solidFill>
            </a:endParaRPr>
          </a:p>
        </p:txBody>
      </p:sp>
      <p:sp>
        <p:nvSpPr>
          <p:cNvPr id="210" name="Google Shape;210;p30"/>
          <p:cNvSpPr txBox="1"/>
          <p:nvPr/>
        </p:nvSpPr>
        <p:spPr>
          <a:xfrm>
            <a:off x="70400" y="67950"/>
            <a:ext cx="23175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Main() -1</a:t>
            </a:r>
            <a:endParaRPr b="1">
              <a:solidFill>
                <a:srgbClr val="A61C00"/>
              </a:solidFill>
              <a:latin typeface="Open Sans"/>
              <a:ea typeface="Open Sans"/>
              <a:cs typeface="Open Sans"/>
              <a:sym typeface="Open Sans"/>
            </a:endParaRPr>
          </a:p>
        </p:txBody>
      </p:sp>
      <p:pic>
        <p:nvPicPr>
          <p:cNvPr id="211" name="Google Shape;211;p30"/>
          <p:cNvPicPr preferRelativeResize="0"/>
          <p:nvPr/>
        </p:nvPicPr>
        <p:blipFill>
          <a:blip r:embed="rId3">
            <a:alphaModFix/>
          </a:blip>
          <a:stretch>
            <a:fillRect/>
          </a:stretch>
        </p:blipFill>
        <p:spPr>
          <a:xfrm>
            <a:off x="2887475" y="0"/>
            <a:ext cx="6159575" cy="509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body" idx="1"/>
          </p:nvPr>
        </p:nvSpPr>
        <p:spPr>
          <a:xfrm>
            <a:off x="70400" y="1562325"/>
            <a:ext cx="4692600" cy="3302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US" altLang="zh-TW" dirty="0">
                <a:solidFill>
                  <a:srgbClr val="000000"/>
                </a:solidFill>
              </a:rPr>
              <a:t>while()</a:t>
            </a:r>
            <a:r>
              <a:rPr lang="zh-TW" altLang="en-US" dirty="0">
                <a:solidFill>
                  <a:srgbClr val="000000"/>
                </a:solidFill>
              </a:rPr>
              <a:t>這裡主要功能進行傳送。</a:t>
            </a:r>
          </a:p>
          <a:p>
            <a:pPr marL="0" lvl="0" indent="0" algn="l" rtl="0">
              <a:spcBef>
                <a:spcPts val="1200"/>
              </a:spcBef>
              <a:spcAft>
                <a:spcPts val="0"/>
              </a:spcAft>
              <a:buNone/>
            </a:pPr>
            <a:r>
              <a:rPr lang="zh-TW" dirty="0">
                <a:solidFill>
                  <a:srgbClr val="000000"/>
                </a:solidFill>
              </a:rPr>
              <a:t>傳送的邏輯為 每一bit發送前會先遮光(309行)，如此接收端才會承認這個bit，且在遮光後，馬達1會等待紅或藍轉到定位才會打開。</a:t>
            </a:r>
            <a:endParaRPr dirty="0">
              <a:solidFill>
                <a:srgbClr val="000000"/>
              </a:solidFill>
            </a:endParaRPr>
          </a:p>
          <a:p>
            <a:pPr marL="0" lvl="0" indent="0" algn="l" rtl="0">
              <a:spcBef>
                <a:spcPts val="1200"/>
              </a:spcBef>
              <a:spcAft>
                <a:spcPts val="0"/>
              </a:spcAft>
              <a:buNone/>
            </a:pPr>
            <a:r>
              <a:rPr lang="zh-TW" dirty="0">
                <a:solidFill>
                  <a:srgbClr val="000000"/>
                </a:solidFill>
              </a:rPr>
              <a:t>312行，接著根據arr[][]內每個字的每個bit的0或1對馬達下命令轉到對應的角度。</a:t>
            </a:r>
            <a:endParaRPr dirty="0">
              <a:solidFill>
                <a:srgbClr val="000000"/>
              </a:solidFill>
            </a:endParaRPr>
          </a:p>
          <a:p>
            <a:pPr marL="0" lvl="0" indent="0" algn="l" rtl="0">
              <a:spcBef>
                <a:spcPts val="1200"/>
              </a:spcBef>
              <a:spcAft>
                <a:spcPts val="0"/>
              </a:spcAft>
              <a:buNone/>
            </a:pPr>
            <a:r>
              <a:rPr lang="zh-TW" dirty="0">
                <a:solidFill>
                  <a:srgbClr val="000000"/>
                </a:solidFill>
              </a:rPr>
              <a:t>314、315、321、322行的delay就是為了等待servo1轉到定位的時間。</a:t>
            </a:r>
            <a:endParaRPr dirty="0">
              <a:solidFill>
                <a:srgbClr val="000000"/>
              </a:solidFill>
            </a:endParaRPr>
          </a:p>
          <a:p>
            <a:pPr marL="0" lvl="0" indent="0" algn="l" rtl="0">
              <a:spcBef>
                <a:spcPts val="1200"/>
              </a:spcBef>
              <a:spcAft>
                <a:spcPts val="0"/>
              </a:spcAft>
              <a:buNone/>
            </a:pPr>
            <a:r>
              <a:rPr lang="zh-TW" dirty="0">
                <a:solidFill>
                  <a:srgbClr val="000000"/>
                </a:solidFill>
              </a:rPr>
              <a:t>等待完後打開遮光板(325行)，打開也需要時間故delay，然後再delay一小段時間(329行)讓接收端判斷顏色。</a:t>
            </a:r>
            <a:endParaRPr dirty="0">
              <a:solidFill>
                <a:srgbClr val="000000"/>
              </a:solidFill>
            </a:endParaRPr>
          </a:p>
          <a:p>
            <a:pPr marL="0" indent="0">
              <a:spcBef>
                <a:spcPts val="1200"/>
              </a:spcBef>
              <a:spcAft>
                <a:spcPts val="1200"/>
              </a:spcAft>
              <a:buNone/>
            </a:pPr>
            <a:r>
              <a:rPr lang="zh-TW" dirty="0">
                <a:solidFill>
                  <a:srgbClr val="000000"/>
                </a:solidFill>
              </a:rPr>
              <a:t>然後再回到迴圈(307行)一直重複到arr裡的字都傳完</a:t>
            </a:r>
            <a:r>
              <a:rPr lang="zh-TW" altLang="en-US" dirty="0">
                <a:solidFill>
                  <a:srgbClr val="000000"/>
                </a:solidFill>
              </a:rPr>
              <a:t>。</a:t>
            </a:r>
          </a:p>
          <a:p>
            <a:pPr marL="0" lvl="0" indent="0" algn="l" rtl="0">
              <a:spcBef>
                <a:spcPts val="1200"/>
              </a:spcBef>
              <a:spcAft>
                <a:spcPts val="1200"/>
              </a:spcAft>
              <a:buNone/>
            </a:pPr>
            <a:endParaRPr dirty="0">
              <a:solidFill>
                <a:srgbClr val="000000"/>
              </a:solidFill>
            </a:endParaRPr>
          </a:p>
        </p:txBody>
      </p:sp>
      <p:sp>
        <p:nvSpPr>
          <p:cNvPr id="217" name="Google Shape;217;p31"/>
          <p:cNvSpPr txBox="1"/>
          <p:nvPr/>
        </p:nvSpPr>
        <p:spPr>
          <a:xfrm>
            <a:off x="70400" y="67950"/>
            <a:ext cx="23175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Main() -2</a:t>
            </a:r>
            <a:endParaRPr b="1">
              <a:solidFill>
                <a:srgbClr val="A61C00"/>
              </a:solidFill>
              <a:latin typeface="Open Sans"/>
              <a:ea typeface="Open Sans"/>
              <a:cs typeface="Open Sans"/>
              <a:sym typeface="Open Sans"/>
            </a:endParaRPr>
          </a:p>
        </p:txBody>
      </p:sp>
      <p:pic>
        <p:nvPicPr>
          <p:cNvPr id="218" name="Google Shape;218;p31"/>
          <p:cNvPicPr preferRelativeResize="0"/>
          <p:nvPr/>
        </p:nvPicPr>
        <p:blipFill>
          <a:blip r:embed="rId3">
            <a:alphaModFix/>
          </a:blip>
          <a:stretch>
            <a:fillRect/>
          </a:stretch>
        </p:blipFill>
        <p:spPr>
          <a:xfrm>
            <a:off x="4762882" y="0"/>
            <a:ext cx="4287536" cy="5143500"/>
          </a:xfrm>
          <a:prstGeom prst="rect">
            <a:avLst/>
          </a:prstGeom>
          <a:noFill/>
          <a:ln>
            <a:noFill/>
          </a:ln>
        </p:spPr>
      </p:pic>
      <p:pic>
        <p:nvPicPr>
          <p:cNvPr id="219" name="Google Shape;219;p31"/>
          <p:cNvPicPr preferRelativeResize="0"/>
          <p:nvPr/>
        </p:nvPicPr>
        <p:blipFill>
          <a:blip r:embed="rId4">
            <a:alphaModFix/>
          </a:blip>
          <a:stretch>
            <a:fillRect/>
          </a:stretch>
        </p:blipFill>
        <p:spPr>
          <a:xfrm>
            <a:off x="0" y="559600"/>
            <a:ext cx="4762876" cy="9112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0" y="0"/>
            <a:ext cx="8520600" cy="6000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zh-TW" sz="3488">
                <a:latin typeface="Microsoft JhengHei"/>
                <a:ea typeface="Microsoft JhengHei"/>
                <a:cs typeface="Microsoft JhengHei"/>
                <a:sym typeface="Microsoft JhengHei"/>
              </a:rPr>
              <a:t>Outline</a:t>
            </a:r>
            <a:endParaRPr sz="3488">
              <a:latin typeface="Microsoft JhengHei"/>
              <a:ea typeface="Microsoft JhengHei"/>
              <a:cs typeface="Microsoft JhengHei"/>
              <a:sym typeface="Microsoft JhengHei"/>
            </a:endParaRPr>
          </a:p>
          <a:p>
            <a:pPr marL="0" lvl="0" indent="0" algn="l" rtl="0">
              <a:lnSpc>
                <a:spcPct val="115000"/>
              </a:lnSpc>
              <a:spcBef>
                <a:spcPts val="0"/>
              </a:spcBef>
              <a:spcAft>
                <a:spcPts val="0"/>
              </a:spcAft>
              <a:buNone/>
            </a:pPr>
            <a:endParaRPr b="0">
              <a:solidFill>
                <a:srgbClr val="BB704F"/>
              </a:solidFill>
              <a:latin typeface="Microsoft JhengHei"/>
              <a:ea typeface="Microsoft JhengHei"/>
              <a:cs typeface="Microsoft JhengHei"/>
              <a:sym typeface="Microsoft JhengHei"/>
            </a:endParaRPr>
          </a:p>
          <a:p>
            <a:pPr marL="0" lvl="0" indent="0" algn="l" rtl="0">
              <a:lnSpc>
                <a:spcPct val="115000"/>
              </a:lnSpc>
              <a:spcBef>
                <a:spcPts val="0"/>
              </a:spcBef>
              <a:spcAft>
                <a:spcPts val="0"/>
              </a:spcAft>
              <a:buNone/>
            </a:pPr>
            <a:endParaRPr b="0">
              <a:solidFill>
                <a:srgbClr val="BB704F"/>
              </a:solidFill>
              <a:latin typeface="Microsoft JhengHei"/>
              <a:ea typeface="Microsoft JhengHei"/>
              <a:cs typeface="Microsoft JhengHei"/>
              <a:sym typeface="Microsoft JhengHei"/>
            </a:endParaRPr>
          </a:p>
          <a:p>
            <a:pPr marL="0" lvl="0" indent="0" algn="l" rtl="0">
              <a:spcBef>
                <a:spcPts val="0"/>
              </a:spcBef>
              <a:spcAft>
                <a:spcPts val="0"/>
              </a:spcAft>
              <a:buNone/>
            </a:pPr>
            <a:endParaRPr/>
          </a:p>
        </p:txBody>
      </p:sp>
      <p:sp>
        <p:nvSpPr>
          <p:cNvPr id="74" name="Google Shape;74;p14"/>
          <p:cNvSpPr txBox="1">
            <a:spLocks noGrp="1"/>
          </p:cNvSpPr>
          <p:nvPr>
            <p:ph type="body" idx="1"/>
          </p:nvPr>
        </p:nvSpPr>
        <p:spPr>
          <a:xfrm>
            <a:off x="181350" y="811275"/>
            <a:ext cx="8839200" cy="40488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zh-TW" sz="2400" b="1">
                <a:solidFill>
                  <a:srgbClr val="000000"/>
                </a:solidFill>
                <a:latin typeface="Microsoft JhengHei"/>
                <a:ea typeface="Microsoft JhengHei"/>
                <a:cs typeface="Microsoft JhengHei"/>
                <a:sym typeface="Microsoft JhengHei"/>
              </a:rPr>
              <a:t>Source</a:t>
            </a:r>
            <a:r>
              <a:rPr lang="zh-TW" sz="2400">
                <a:solidFill>
                  <a:srgbClr val="000000"/>
                </a:solidFill>
                <a:latin typeface="Microsoft JhengHei"/>
                <a:ea typeface="Microsoft JhengHei"/>
                <a:cs typeface="Microsoft JhengHei"/>
                <a:sym typeface="Microsoft JhengHei"/>
              </a:rPr>
              <a:t>為白光，採用</a:t>
            </a:r>
            <a:r>
              <a:rPr lang="zh-TW" sz="2400" b="1">
                <a:solidFill>
                  <a:srgbClr val="000000"/>
                </a:solidFill>
                <a:latin typeface="Microsoft JhengHei"/>
                <a:ea typeface="Microsoft JhengHei"/>
                <a:cs typeface="Microsoft JhengHei"/>
                <a:sym typeface="Microsoft JhengHei"/>
              </a:rPr>
              <a:t>Backscatter</a:t>
            </a:r>
            <a:r>
              <a:rPr lang="zh-TW" sz="2400">
                <a:solidFill>
                  <a:srgbClr val="000000"/>
                </a:solidFill>
                <a:latin typeface="Microsoft JhengHei"/>
                <a:ea typeface="Microsoft JhengHei"/>
                <a:cs typeface="Microsoft JhengHei"/>
                <a:sym typeface="Microsoft JhengHei"/>
              </a:rPr>
              <a:t>的概念，使用馬達轉動紅藍玻璃紙，以及</a:t>
            </a:r>
            <a:r>
              <a:rPr lang="zh-TW" sz="2400" b="1">
                <a:solidFill>
                  <a:srgbClr val="000000"/>
                </a:solidFill>
                <a:latin typeface="Microsoft JhengHei"/>
                <a:ea typeface="Microsoft JhengHei"/>
                <a:cs typeface="Microsoft JhengHei"/>
                <a:sym typeface="Microsoft JhengHei"/>
              </a:rPr>
              <a:t>Receiver</a:t>
            </a:r>
            <a:r>
              <a:rPr lang="zh-TW" sz="2400">
                <a:solidFill>
                  <a:srgbClr val="000000"/>
                </a:solidFill>
                <a:latin typeface="Microsoft JhengHei"/>
                <a:ea typeface="Microsoft JhengHei"/>
                <a:cs typeface="Microsoft JhengHei"/>
                <a:sym typeface="Microsoft JhengHei"/>
              </a:rPr>
              <a:t>利用兩個光敏電阻分別覆蓋紅藍玻璃紙進行資料的傳輸通訊。</a:t>
            </a:r>
            <a:endParaRPr sz="2400">
              <a:solidFill>
                <a:srgbClr val="000000"/>
              </a:solidFill>
              <a:latin typeface="Microsoft JhengHei"/>
              <a:ea typeface="Microsoft JhengHei"/>
              <a:cs typeface="Microsoft JhengHei"/>
              <a:sym typeface="Microsoft JhengHei"/>
            </a:endParaRPr>
          </a:p>
          <a:p>
            <a:pPr marL="0" lvl="0" indent="0" algn="l" rtl="0">
              <a:spcBef>
                <a:spcPts val="1200"/>
              </a:spcBef>
              <a:spcAft>
                <a:spcPts val="0"/>
              </a:spcAft>
              <a:buNone/>
            </a:pPr>
            <a:endParaRPr sz="2400">
              <a:solidFill>
                <a:srgbClr val="00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2400">
              <a:solidFill>
                <a:srgbClr val="00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2400">
              <a:solidFill>
                <a:srgbClr val="000000"/>
              </a:solidFill>
              <a:latin typeface="Microsoft JhengHei"/>
              <a:ea typeface="Microsoft JhengHei"/>
              <a:cs typeface="Microsoft JhengHei"/>
              <a:sym typeface="Microsoft JhengHei"/>
            </a:endParaRPr>
          </a:p>
          <a:p>
            <a:pPr marL="0" lvl="0" indent="0" algn="l" rtl="0">
              <a:spcBef>
                <a:spcPts val="0"/>
              </a:spcBef>
              <a:spcAft>
                <a:spcPts val="1200"/>
              </a:spcAft>
              <a:buNone/>
            </a:pPr>
            <a:endParaRPr sz="2400"/>
          </a:p>
        </p:txBody>
      </p:sp>
      <p:pic>
        <p:nvPicPr>
          <p:cNvPr id="75" name="Google Shape;75;p14"/>
          <p:cNvPicPr preferRelativeResize="0"/>
          <p:nvPr/>
        </p:nvPicPr>
        <p:blipFill>
          <a:blip r:embed="rId3">
            <a:alphaModFix/>
          </a:blip>
          <a:stretch>
            <a:fillRect/>
          </a:stretch>
        </p:blipFill>
        <p:spPr>
          <a:xfrm>
            <a:off x="65650" y="600000"/>
            <a:ext cx="8839199" cy="14064"/>
          </a:xfrm>
          <a:prstGeom prst="rect">
            <a:avLst/>
          </a:prstGeom>
          <a:noFill/>
          <a:ln w="9525" cap="flat" cmpd="sng">
            <a:solidFill>
              <a:srgbClr val="351C75"/>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Receiver Code Introduction</a:t>
            </a:r>
            <a:endParaRPr dirty="0"/>
          </a:p>
        </p:txBody>
      </p:sp>
      <p:sp>
        <p:nvSpPr>
          <p:cNvPr id="225" name="Google Shape;225;p32"/>
          <p:cNvSpPr txBox="1">
            <a:spLocks noGrp="1"/>
          </p:cNvSpPr>
          <p:nvPr>
            <p:ph type="body" idx="1"/>
          </p:nvPr>
        </p:nvSpPr>
        <p:spPr>
          <a:xfrm>
            <a:off x="311700" y="104677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dirty="0">
                <a:solidFill>
                  <a:srgbClr val="000000"/>
                </a:solidFill>
              </a:rPr>
              <a:t>main函式中，421~433進行GPIO設置。</a:t>
            </a:r>
            <a:endParaRPr dirty="0">
              <a:solidFill>
                <a:srgbClr val="000000"/>
              </a:solidFill>
            </a:endParaRPr>
          </a:p>
          <a:p>
            <a:pPr marL="0" lvl="0" indent="0" algn="l" rtl="0">
              <a:spcBef>
                <a:spcPts val="1200"/>
              </a:spcBef>
              <a:spcAft>
                <a:spcPts val="1200"/>
              </a:spcAft>
              <a:buNone/>
            </a:pPr>
            <a:endParaRPr dirty="0">
              <a:solidFill>
                <a:srgbClr val="000000"/>
              </a:solidFill>
            </a:endParaRPr>
          </a:p>
        </p:txBody>
      </p:sp>
      <p:pic>
        <p:nvPicPr>
          <p:cNvPr id="226" name="Google Shape;226;p32"/>
          <p:cNvPicPr preferRelativeResize="0"/>
          <p:nvPr/>
        </p:nvPicPr>
        <p:blipFill rotWithShape="1">
          <a:blip r:embed="rId3">
            <a:alphaModFix/>
          </a:blip>
          <a:srcRect b="60106"/>
          <a:stretch/>
        </p:blipFill>
        <p:spPr>
          <a:xfrm>
            <a:off x="311700" y="1563805"/>
            <a:ext cx="8349725" cy="2707252"/>
          </a:xfrm>
          <a:prstGeom prst="rect">
            <a:avLst/>
          </a:prstGeom>
          <a:noFill/>
          <a:ln>
            <a:noFill/>
          </a:ln>
        </p:spPr>
      </p:pic>
      <p:sp>
        <p:nvSpPr>
          <p:cNvPr id="227" name="Google Shape;227;p32"/>
          <p:cNvSpPr txBox="1"/>
          <p:nvPr/>
        </p:nvSpPr>
        <p:spPr>
          <a:xfrm>
            <a:off x="79600" y="646575"/>
            <a:ext cx="17016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Main-1</a:t>
            </a:r>
            <a:endParaRPr b="1">
              <a:solidFill>
                <a:srgbClr val="A61C00"/>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body" idx="1"/>
          </p:nvPr>
        </p:nvSpPr>
        <p:spPr>
          <a:xfrm>
            <a:off x="464263" y="426100"/>
            <a:ext cx="8520600" cy="386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sz="1600" dirty="0">
                <a:solidFill>
                  <a:srgbClr val="000000"/>
                </a:solidFill>
              </a:rPr>
              <a:t>第440~454行，首先輸入1，紀錄白光時光敏電阻的平均值(呼叫InitValue())。再輸入2，紀錄遮光時光敏電阻的最小值(呼叫Initial_Black())。必須依靠以上所儲存的數值進行0/1的判斷以及是否擋光的狀態判斷。接著輸入3進入light_Cmp()即可進行準備接收的狀態。</a:t>
            </a:r>
            <a:endParaRPr sz="1600" dirty="0">
              <a:solidFill>
                <a:srgbClr val="000000"/>
              </a:solidFill>
            </a:endParaRPr>
          </a:p>
        </p:txBody>
      </p:sp>
      <p:pic>
        <p:nvPicPr>
          <p:cNvPr id="233" name="Google Shape;233;p33"/>
          <p:cNvPicPr preferRelativeResize="0"/>
          <p:nvPr/>
        </p:nvPicPr>
        <p:blipFill rotWithShape="1">
          <a:blip r:embed="rId3">
            <a:alphaModFix/>
          </a:blip>
          <a:srcRect t="38114"/>
          <a:stretch/>
        </p:blipFill>
        <p:spPr>
          <a:xfrm>
            <a:off x="917575" y="1390150"/>
            <a:ext cx="7221650" cy="3632225"/>
          </a:xfrm>
          <a:prstGeom prst="rect">
            <a:avLst/>
          </a:prstGeom>
          <a:noFill/>
          <a:ln>
            <a:noFill/>
          </a:ln>
        </p:spPr>
      </p:pic>
      <p:sp>
        <p:nvSpPr>
          <p:cNvPr id="234" name="Google Shape;234;p33"/>
          <p:cNvSpPr txBox="1"/>
          <p:nvPr/>
        </p:nvSpPr>
        <p:spPr>
          <a:xfrm>
            <a:off x="0" y="0"/>
            <a:ext cx="17016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Main-2</a:t>
            </a:r>
            <a:endParaRPr b="1">
              <a:solidFill>
                <a:srgbClr val="A61C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body" idx="1"/>
          </p:nvPr>
        </p:nvSpPr>
        <p:spPr>
          <a:xfrm>
            <a:off x="311700" y="555650"/>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solidFill>
                  <a:srgbClr val="000000"/>
                </a:solidFill>
              </a:rPr>
              <a:t>此部分為main中輸入1時呼叫的InitValue()，開啟ADC並取平均值。</a:t>
            </a:r>
            <a:endParaRPr>
              <a:solidFill>
                <a:srgbClr val="000000"/>
              </a:solidFill>
            </a:endParaRPr>
          </a:p>
        </p:txBody>
      </p:sp>
      <p:sp>
        <p:nvSpPr>
          <p:cNvPr id="240" name="Google Shape;240;p34"/>
          <p:cNvSpPr txBox="1"/>
          <p:nvPr/>
        </p:nvSpPr>
        <p:spPr>
          <a:xfrm>
            <a:off x="0" y="0"/>
            <a:ext cx="17016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InitValue()-1</a:t>
            </a:r>
            <a:endParaRPr b="1">
              <a:solidFill>
                <a:srgbClr val="A61C00"/>
              </a:solidFill>
              <a:latin typeface="Open Sans"/>
              <a:ea typeface="Open Sans"/>
              <a:cs typeface="Open Sans"/>
              <a:sym typeface="Open Sans"/>
            </a:endParaRPr>
          </a:p>
        </p:txBody>
      </p:sp>
      <p:pic>
        <p:nvPicPr>
          <p:cNvPr id="241" name="Google Shape;241;p34"/>
          <p:cNvPicPr preferRelativeResize="0"/>
          <p:nvPr/>
        </p:nvPicPr>
        <p:blipFill rotWithShape="1">
          <a:blip r:embed="rId3">
            <a:alphaModFix/>
          </a:blip>
          <a:srcRect b="44490"/>
          <a:stretch/>
        </p:blipFill>
        <p:spPr>
          <a:xfrm>
            <a:off x="128875" y="1089750"/>
            <a:ext cx="8886251" cy="3737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body" idx="1"/>
          </p:nvPr>
        </p:nvSpPr>
        <p:spPr>
          <a:xfrm>
            <a:off x="311700" y="819550"/>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7" name="Google Shape;247;p35"/>
          <p:cNvPicPr preferRelativeResize="0"/>
          <p:nvPr/>
        </p:nvPicPr>
        <p:blipFill rotWithShape="1">
          <a:blip r:embed="rId3">
            <a:alphaModFix/>
          </a:blip>
          <a:srcRect t="55508"/>
          <a:stretch/>
        </p:blipFill>
        <p:spPr>
          <a:xfrm>
            <a:off x="0" y="1188225"/>
            <a:ext cx="9143999" cy="3246974"/>
          </a:xfrm>
          <a:prstGeom prst="rect">
            <a:avLst/>
          </a:prstGeom>
          <a:noFill/>
          <a:ln>
            <a:noFill/>
          </a:ln>
        </p:spPr>
      </p:pic>
      <p:sp>
        <p:nvSpPr>
          <p:cNvPr id="248" name="Google Shape;248;p35"/>
          <p:cNvSpPr txBox="1"/>
          <p:nvPr/>
        </p:nvSpPr>
        <p:spPr>
          <a:xfrm>
            <a:off x="0" y="0"/>
            <a:ext cx="17016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InitValue()-2</a:t>
            </a:r>
            <a:endParaRPr b="1">
              <a:solidFill>
                <a:srgbClr val="A61C00"/>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body" idx="1"/>
          </p:nvPr>
        </p:nvSpPr>
        <p:spPr>
          <a:xfrm>
            <a:off x="355300" y="579800"/>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solidFill>
                  <a:srgbClr val="000000"/>
                </a:solidFill>
              </a:rPr>
              <a:t>此部分為main中輸入2時呼叫的Inital_Black()，開啟ADC並取最小值。</a:t>
            </a:r>
            <a:endParaRPr>
              <a:solidFill>
                <a:srgbClr val="000000"/>
              </a:solidFill>
            </a:endParaRPr>
          </a:p>
          <a:p>
            <a:pPr marL="0" lvl="0" indent="0" algn="l" rtl="0">
              <a:spcBef>
                <a:spcPts val="1200"/>
              </a:spcBef>
              <a:spcAft>
                <a:spcPts val="1200"/>
              </a:spcAft>
              <a:buNone/>
            </a:pPr>
            <a:endParaRPr/>
          </a:p>
        </p:txBody>
      </p:sp>
      <p:sp>
        <p:nvSpPr>
          <p:cNvPr id="254" name="Google Shape;254;p36"/>
          <p:cNvSpPr txBox="1"/>
          <p:nvPr/>
        </p:nvSpPr>
        <p:spPr>
          <a:xfrm>
            <a:off x="0" y="0"/>
            <a:ext cx="17016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Initial_Black()-1</a:t>
            </a:r>
            <a:endParaRPr b="1">
              <a:solidFill>
                <a:srgbClr val="A61C00"/>
              </a:solidFill>
              <a:latin typeface="Open Sans"/>
              <a:ea typeface="Open Sans"/>
              <a:cs typeface="Open Sans"/>
              <a:sym typeface="Open Sans"/>
            </a:endParaRPr>
          </a:p>
        </p:txBody>
      </p:sp>
      <p:pic>
        <p:nvPicPr>
          <p:cNvPr id="255" name="Google Shape;255;p36"/>
          <p:cNvPicPr preferRelativeResize="0"/>
          <p:nvPr/>
        </p:nvPicPr>
        <p:blipFill>
          <a:blip r:embed="rId3">
            <a:alphaModFix/>
          </a:blip>
          <a:stretch>
            <a:fillRect/>
          </a:stretch>
        </p:blipFill>
        <p:spPr>
          <a:xfrm>
            <a:off x="515175" y="995687"/>
            <a:ext cx="7635974" cy="4023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37"/>
          <p:cNvPicPr preferRelativeResize="0"/>
          <p:nvPr/>
        </p:nvPicPr>
        <p:blipFill>
          <a:blip r:embed="rId3">
            <a:alphaModFix/>
          </a:blip>
          <a:stretch>
            <a:fillRect/>
          </a:stretch>
        </p:blipFill>
        <p:spPr>
          <a:xfrm>
            <a:off x="0" y="1117050"/>
            <a:ext cx="9144000" cy="3023900"/>
          </a:xfrm>
          <a:prstGeom prst="rect">
            <a:avLst/>
          </a:prstGeom>
          <a:noFill/>
          <a:ln>
            <a:noFill/>
          </a:ln>
        </p:spPr>
      </p:pic>
      <p:sp>
        <p:nvSpPr>
          <p:cNvPr id="261" name="Google Shape;261;p37"/>
          <p:cNvSpPr txBox="1"/>
          <p:nvPr/>
        </p:nvSpPr>
        <p:spPr>
          <a:xfrm>
            <a:off x="0" y="0"/>
            <a:ext cx="17016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Initial_Black()-2</a:t>
            </a:r>
            <a:endParaRPr b="1">
              <a:solidFill>
                <a:srgbClr val="A61C0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body" idx="1"/>
          </p:nvPr>
        </p:nvSpPr>
        <p:spPr>
          <a:xfrm>
            <a:off x="0" y="479500"/>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1700">
                <a:solidFill>
                  <a:srgbClr val="000000"/>
                </a:solidFill>
              </a:rPr>
              <a:t>main中輸入3時，進入light_Cmp()，在這部分判斷0/1。</a:t>
            </a:r>
            <a:endParaRPr sz="1700">
              <a:solidFill>
                <a:srgbClr val="000000"/>
              </a:solidFill>
            </a:endParaRPr>
          </a:p>
          <a:p>
            <a:pPr marL="0" lvl="0" indent="0" algn="l" rtl="0">
              <a:spcBef>
                <a:spcPts val="1200"/>
              </a:spcBef>
              <a:spcAft>
                <a:spcPts val="1200"/>
              </a:spcAft>
              <a:buNone/>
            </a:pPr>
            <a:r>
              <a:rPr lang="zh-TW" sz="1700">
                <a:solidFill>
                  <a:srgbClr val="000000"/>
                </a:solidFill>
              </a:rPr>
              <a:t>首先在第316行呼叫Get_Sample，偵測目前光敏電阻的狀態，在第320~324行中判斷，是否為遮光狀態，如果是就把black_flag設置為1，否則會持續進入Get_Sample()。</a:t>
            </a:r>
            <a:endParaRPr sz="1700">
              <a:solidFill>
                <a:srgbClr val="000000"/>
              </a:solidFill>
            </a:endParaRPr>
          </a:p>
        </p:txBody>
      </p:sp>
      <p:sp>
        <p:nvSpPr>
          <p:cNvPr id="267" name="Google Shape;267;p38"/>
          <p:cNvSpPr txBox="1"/>
          <p:nvPr/>
        </p:nvSpPr>
        <p:spPr>
          <a:xfrm>
            <a:off x="0" y="0"/>
            <a:ext cx="17016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light_Cmp()-1</a:t>
            </a:r>
            <a:endParaRPr b="1">
              <a:solidFill>
                <a:srgbClr val="A61C00"/>
              </a:solidFill>
              <a:latin typeface="Open Sans"/>
              <a:ea typeface="Open Sans"/>
              <a:cs typeface="Open Sans"/>
              <a:sym typeface="Open Sans"/>
            </a:endParaRPr>
          </a:p>
        </p:txBody>
      </p:sp>
      <p:pic>
        <p:nvPicPr>
          <p:cNvPr id="268" name="Google Shape;268;p38"/>
          <p:cNvPicPr preferRelativeResize="0"/>
          <p:nvPr/>
        </p:nvPicPr>
        <p:blipFill rotWithShape="1">
          <a:blip r:embed="rId3">
            <a:alphaModFix/>
          </a:blip>
          <a:srcRect b="67717"/>
          <a:stretch/>
        </p:blipFill>
        <p:spPr>
          <a:xfrm>
            <a:off x="102275" y="1939675"/>
            <a:ext cx="8316051" cy="196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body" idx="1"/>
          </p:nvPr>
        </p:nvSpPr>
        <p:spPr>
          <a:xfrm>
            <a:off x="235425" y="4599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solidFill>
                  <a:srgbClr val="000000"/>
                </a:solidFill>
              </a:rPr>
              <a:t>當black_flag設置為1時，這時候因為backscatter端也轉動到紅或藍色的玻璃紙，所以在337行再次Get_Sample()，並利用342~356行進行0/1判斷。</a:t>
            </a:r>
            <a:endParaRPr>
              <a:solidFill>
                <a:srgbClr val="000000"/>
              </a:solidFill>
            </a:endParaRPr>
          </a:p>
        </p:txBody>
      </p:sp>
      <p:pic>
        <p:nvPicPr>
          <p:cNvPr id="274" name="Google Shape;274;p39"/>
          <p:cNvPicPr preferRelativeResize="0"/>
          <p:nvPr/>
        </p:nvPicPr>
        <p:blipFill rotWithShape="1">
          <a:blip r:embed="rId3">
            <a:alphaModFix/>
          </a:blip>
          <a:srcRect t="31310" b="-1942"/>
          <a:stretch/>
        </p:blipFill>
        <p:spPr>
          <a:xfrm>
            <a:off x="848525" y="1250500"/>
            <a:ext cx="6964776" cy="3592776"/>
          </a:xfrm>
          <a:prstGeom prst="rect">
            <a:avLst/>
          </a:prstGeom>
          <a:noFill/>
          <a:ln>
            <a:noFill/>
          </a:ln>
        </p:spPr>
      </p:pic>
      <p:sp>
        <p:nvSpPr>
          <p:cNvPr id="275" name="Google Shape;275;p39"/>
          <p:cNvSpPr txBox="1"/>
          <p:nvPr/>
        </p:nvSpPr>
        <p:spPr>
          <a:xfrm>
            <a:off x="0" y="0"/>
            <a:ext cx="17016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light_Cmp()-2</a:t>
            </a:r>
            <a:endParaRPr b="1">
              <a:solidFill>
                <a:srgbClr val="A61C00"/>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body" idx="1"/>
          </p:nvPr>
        </p:nvSpPr>
        <p:spPr>
          <a:xfrm>
            <a:off x="0" y="514425"/>
            <a:ext cx="5492100" cy="33027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zh-TW" sz="1700">
                <a:solidFill>
                  <a:srgbClr val="000000"/>
                </a:solidFill>
              </a:rPr>
              <a:t>接著第360行判斷如果已經收到8bits，</a:t>
            </a:r>
            <a:endParaRPr sz="1700">
              <a:solidFill>
                <a:srgbClr val="000000"/>
              </a:solidFill>
            </a:endParaRPr>
          </a:p>
          <a:p>
            <a:pPr marL="0" lvl="0" indent="0" algn="l" rtl="0">
              <a:lnSpc>
                <a:spcPct val="100000"/>
              </a:lnSpc>
              <a:spcBef>
                <a:spcPts val="1200"/>
              </a:spcBef>
              <a:spcAft>
                <a:spcPts val="0"/>
              </a:spcAft>
              <a:buNone/>
            </a:pPr>
            <a:r>
              <a:rPr lang="zh-TW" sz="1700">
                <a:solidFill>
                  <a:srgbClr val="000000"/>
                </a:solidFill>
              </a:rPr>
              <a:t>則印出。第375行，當收到"#"字號代表</a:t>
            </a:r>
            <a:endParaRPr sz="1700">
              <a:solidFill>
                <a:srgbClr val="000000"/>
              </a:solidFill>
            </a:endParaRPr>
          </a:p>
          <a:p>
            <a:pPr marL="0" lvl="0" indent="0" algn="l" rtl="0">
              <a:lnSpc>
                <a:spcPct val="100000"/>
              </a:lnSpc>
              <a:spcBef>
                <a:spcPts val="1200"/>
              </a:spcBef>
              <a:spcAft>
                <a:spcPts val="1200"/>
              </a:spcAft>
              <a:buNone/>
            </a:pPr>
            <a:r>
              <a:rPr lang="zh-TW" sz="1700">
                <a:solidFill>
                  <a:srgbClr val="000000"/>
                </a:solidFill>
              </a:rPr>
              <a:t>全部傳輸完畢。</a:t>
            </a:r>
            <a:endParaRPr sz="1700">
              <a:solidFill>
                <a:srgbClr val="000000"/>
              </a:solidFill>
            </a:endParaRPr>
          </a:p>
        </p:txBody>
      </p:sp>
      <p:pic>
        <p:nvPicPr>
          <p:cNvPr id="281" name="Google Shape;281;p40"/>
          <p:cNvPicPr preferRelativeResize="0"/>
          <p:nvPr/>
        </p:nvPicPr>
        <p:blipFill rotWithShape="1">
          <a:blip r:embed="rId3">
            <a:alphaModFix/>
          </a:blip>
          <a:srcRect t="-2397" b="21674"/>
          <a:stretch/>
        </p:blipFill>
        <p:spPr>
          <a:xfrm>
            <a:off x="3869175" y="228824"/>
            <a:ext cx="5323775" cy="4391600"/>
          </a:xfrm>
          <a:prstGeom prst="rect">
            <a:avLst/>
          </a:prstGeom>
          <a:noFill/>
          <a:ln>
            <a:noFill/>
          </a:ln>
        </p:spPr>
      </p:pic>
      <p:sp>
        <p:nvSpPr>
          <p:cNvPr id="282" name="Google Shape;282;p40"/>
          <p:cNvSpPr txBox="1"/>
          <p:nvPr/>
        </p:nvSpPr>
        <p:spPr>
          <a:xfrm>
            <a:off x="0" y="0"/>
            <a:ext cx="17016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A61C00"/>
                </a:solidFill>
                <a:latin typeface="Open Sans"/>
                <a:ea typeface="Open Sans"/>
                <a:cs typeface="Open Sans"/>
                <a:sym typeface="Open Sans"/>
              </a:rPr>
              <a:t>light_Cmp()-3</a:t>
            </a:r>
            <a:endParaRPr b="1">
              <a:solidFill>
                <a:srgbClr val="A61C00"/>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影片連結:</a:t>
            </a:r>
            <a:endParaRPr dirty="0"/>
          </a:p>
        </p:txBody>
      </p:sp>
      <p:sp>
        <p:nvSpPr>
          <p:cNvPr id="288" name="Google Shape;288;p41"/>
          <p:cNvSpPr txBox="1">
            <a:spLocks noGrp="1"/>
          </p:cNvSpPr>
          <p:nvPr>
            <p:ph type="body" idx="1"/>
          </p:nvPr>
        </p:nvSpPr>
        <p:spPr>
          <a:xfrm>
            <a:off x="311700" y="707400"/>
            <a:ext cx="3816900" cy="91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u="sng" dirty="0">
                <a:solidFill>
                  <a:schemeClr val="hlink"/>
                </a:solidFill>
                <a:hlinkClick r:id="rId3"/>
              </a:rPr>
              <a:t>https://youtu.be/CjcLEj5XyNs</a:t>
            </a:r>
            <a:endParaRPr dirty="0">
              <a:solidFill>
                <a:srgbClr val="000000"/>
              </a:solidFill>
            </a:endParaRPr>
          </a:p>
          <a:p>
            <a:pPr marL="0" lvl="0" indent="0" algn="l" rtl="0">
              <a:spcBef>
                <a:spcPts val="1200"/>
              </a:spcBef>
              <a:spcAft>
                <a:spcPts val="1200"/>
              </a:spcAft>
              <a:buNone/>
            </a:pPr>
            <a:endParaRPr dirty="0">
              <a:solidFill>
                <a:srgbClr val="000000"/>
              </a:solidFill>
            </a:endParaRPr>
          </a:p>
        </p:txBody>
      </p:sp>
      <p:sp>
        <p:nvSpPr>
          <p:cNvPr id="289" name="Google Shape;289;p41"/>
          <p:cNvSpPr txBox="1"/>
          <p:nvPr/>
        </p:nvSpPr>
        <p:spPr>
          <a:xfrm>
            <a:off x="311700" y="1423650"/>
            <a:ext cx="5676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u="sng" dirty="0">
                <a:solidFill>
                  <a:schemeClr val="hlink"/>
                </a:solidFill>
                <a:hlinkClick r:id="rId4"/>
              </a:rPr>
              <a:t>https://drive.google.com/file/d/11ibeNXPPdv5F-hxT0Xr4qmxXCWu-LX6Z/view?usp=sharing</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0" y="0"/>
            <a:ext cx="8520600" cy="6000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zh-TW" sz="3488">
                <a:latin typeface="Microsoft JhengHei"/>
                <a:ea typeface="Microsoft JhengHei"/>
                <a:cs typeface="Microsoft JhengHei"/>
                <a:sym typeface="Microsoft JhengHei"/>
              </a:rPr>
              <a:t>Devices</a:t>
            </a:r>
            <a:endParaRPr sz="3488">
              <a:latin typeface="Microsoft JhengHei"/>
              <a:ea typeface="Microsoft JhengHei"/>
              <a:cs typeface="Microsoft JhengHei"/>
              <a:sym typeface="Microsoft JhengHei"/>
            </a:endParaRPr>
          </a:p>
          <a:p>
            <a:pPr marL="0" lvl="0" indent="0" algn="l" rtl="0">
              <a:lnSpc>
                <a:spcPct val="115000"/>
              </a:lnSpc>
              <a:spcBef>
                <a:spcPts val="0"/>
              </a:spcBef>
              <a:spcAft>
                <a:spcPts val="0"/>
              </a:spcAft>
              <a:buNone/>
            </a:pPr>
            <a:endParaRPr b="0">
              <a:solidFill>
                <a:srgbClr val="BB704F"/>
              </a:solidFill>
              <a:latin typeface="Microsoft JhengHei"/>
              <a:ea typeface="Microsoft JhengHei"/>
              <a:cs typeface="Microsoft JhengHei"/>
              <a:sym typeface="Microsoft JhengHei"/>
            </a:endParaRPr>
          </a:p>
          <a:p>
            <a:pPr marL="0" lvl="0" indent="0" algn="l" rtl="0">
              <a:lnSpc>
                <a:spcPct val="115000"/>
              </a:lnSpc>
              <a:spcBef>
                <a:spcPts val="0"/>
              </a:spcBef>
              <a:spcAft>
                <a:spcPts val="0"/>
              </a:spcAft>
              <a:buNone/>
            </a:pPr>
            <a:endParaRPr b="0">
              <a:solidFill>
                <a:srgbClr val="BB704F"/>
              </a:solidFill>
              <a:latin typeface="Microsoft JhengHei"/>
              <a:ea typeface="Microsoft JhengHei"/>
              <a:cs typeface="Microsoft JhengHei"/>
              <a:sym typeface="Microsoft JhengHei"/>
            </a:endParaRPr>
          </a:p>
          <a:p>
            <a:pPr marL="0" lvl="0" indent="0" algn="l" rtl="0">
              <a:spcBef>
                <a:spcPts val="0"/>
              </a:spcBef>
              <a:spcAft>
                <a:spcPts val="0"/>
              </a:spcAft>
              <a:buNone/>
            </a:pPr>
            <a:endParaRPr/>
          </a:p>
        </p:txBody>
      </p:sp>
      <p:sp>
        <p:nvSpPr>
          <p:cNvPr id="81" name="Google Shape;81;p15"/>
          <p:cNvSpPr txBox="1">
            <a:spLocks noGrp="1"/>
          </p:cNvSpPr>
          <p:nvPr>
            <p:ph type="body" idx="1"/>
          </p:nvPr>
        </p:nvSpPr>
        <p:spPr>
          <a:xfrm>
            <a:off x="181350" y="811275"/>
            <a:ext cx="8839200" cy="3711000"/>
          </a:xfrm>
          <a:prstGeom prst="rect">
            <a:avLst/>
          </a:prstGeom>
        </p:spPr>
        <p:txBody>
          <a:bodyPr spcFirstLastPara="1" wrap="square" lIns="91425" tIns="91425" rIns="91425" bIns="91425" anchor="t" anchorCtr="0">
            <a:normAutofit fontScale="25000" lnSpcReduction="10000"/>
          </a:bodyPr>
          <a:lstStyle/>
          <a:p>
            <a:pPr marL="0" lvl="0" indent="0" algn="l" rtl="0">
              <a:spcBef>
                <a:spcPts val="0"/>
              </a:spcBef>
              <a:spcAft>
                <a:spcPts val="0"/>
              </a:spcAft>
              <a:buNone/>
            </a:pPr>
            <a:r>
              <a:rPr lang="zh-TW" sz="9600">
                <a:solidFill>
                  <a:srgbClr val="000000"/>
                </a:solidFill>
                <a:latin typeface="Microsoft JhengHei"/>
                <a:ea typeface="Microsoft JhengHei"/>
                <a:cs typeface="Microsoft JhengHei"/>
                <a:sym typeface="Microsoft JhengHei"/>
              </a:rPr>
              <a:t>Source: </a:t>
            </a:r>
            <a:r>
              <a:rPr lang="zh-TW" sz="9600" b="1">
                <a:solidFill>
                  <a:srgbClr val="FF0000"/>
                </a:solidFill>
                <a:latin typeface="Microsoft JhengHei"/>
                <a:ea typeface="Microsoft JhengHei"/>
                <a:cs typeface="Microsoft JhengHei"/>
                <a:sym typeface="Microsoft JhengHei"/>
              </a:rPr>
              <a:t>手電筒</a:t>
            </a:r>
            <a:r>
              <a:rPr lang="zh-TW" sz="9600">
                <a:solidFill>
                  <a:srgbClr val="000000"/>
                </a:solidFill>
                <a:latin typeface="Microsoft JhengHei"/>
                <a:ea typeface="Microsoft JhengHei"/>
                <a:cs typeface="Microsoft JhengHei"/>
                <a:sym typeface="Microsoft JhengHei"/>
              </a:rPr>
              <a:t>。</a:t>
            </a:r>
            <a:endParaRPr sz="9600">
              <a:solidFill>
                <a:srgbClr val="000000"/>
              </a:solidFill>
              <a:latin typeface="Microsoft JhengHei"/>
              <a:ea typeface="Microsoft JhengHei"/>
              <a:cs typeface="Microsoft JhengHei"/>
              <a:sym typeface="Microsoft JhengHei"/>
            </a:endParaRPr>
          </a:p>
          <a:p>
            <a:pPr marL="0" lvl="0" indent="0" algn="l" rtl="0">
              <a:spcBef>
                <a:spcPts val="0"/>
              </a:spcBef>
              <a:spcAft>
                <a:spcPts val="0"/>
              </a:spcAft>
              <a:buNone/>
            </a:pPr>
            <a:br>
              <a:rPr lang="zh-TW" sz="9600">
                <a:solidFill>
                  <a:srgbClr val="000000"/>
                </a:solidFill>
                <a:latin typeface="Microsoft JhengHei"/>
                <a:ea typeface="Microsoft JhengHei"/>
                <a:cs typeface="Microsoft JhengHei"/>
                <a:sym typeface="Microsoft JhengHei"/>
              </a:rPr>
            </a:br>
            <a:r>
              <a:rPr lang="zh-TW" sz="9600">
                <a:solidFill>
                  <a:srgbClr val="000000"/>
                </a:solidFill>
                <a:latin typeface="Microsoft JhengHei"/>
                <a:ea typeface="Microsoft JhengHei"/>
                <a:cs typeface="Microsoft JhengHei"/>
                <a:sym typeface="Microsoft JhengHei"/>
              </a:rPr>
              <a:t>Backscatter: </a:t>
            </a:r>
            <a:r>
              <a:rPr lang="zh-TW" sz="9600" b="1">
                <a:solidFill>
                  <a:srgbClr val="FF0000"/>
                </a:solidFill>
                <a:latin typeface="Microsoft JhengHei"/>
                <a:ea typeface="Microsoft JhengHei"/>
                <a:cs typeface="Microsoft JhengHei"/>
                <a:sym typeface="Microsoft JhengHei"/>
              </a:rPr>
              <a:t>馬達(SG90)*2，</a:t>
            </a:r>
            <a:r>
              <a:rPr lang="zh-TW" sz="9600">
                <a:solidFill>
                  <a:srgbClr val="000000"/>
                </a:solidFill>
                <a:latin typeface="Microsoft JhengHei"/>
                <a:ea typeface="Microsoft JhengHei"/>
                <a:cs typeface="Microsoft JhengHei"/>
                <a:sym typeface="Microsoft JhengHei"/>
              </a:rPr>
              <a:t>控制有色的</a:t>
            </a:r>
            <a:r>
              <a:rPr lang="zh-TW" sz="9600" b="1">
                <a:solidFill>
                  <a:srgbClr val="FF0000"/>
                </a:solidFill>
                <a:latin typeface="Microsoft JhengHei"/>
                <a:ea typeface="Microsoft JhengHei"/>
                <a:cs typeface="Microsoft JhengHei"/>
                <a:sym typeface="Microsoft JhengHei"/>
              </a:rPr>
              <a:t>玻璃紙</a:t>
            </a:r>
            <a:r>
              <a:rPr lang="zh-TW" sz="9600">
                <a:solidFill>
                  <a:srgbClr val="000000"/>
                </a:solidFill>
                <a:latin typeface="Microsoft JhengHei"/>
                <a:ea typeface="Microsoft JhengHei"/>
                <a:cs typeface="Microsoft JhengHei"/>
                <a:sym typeface="Microsoft JhengHei"/>
              </a:rPr>
              <a:t>。</a:t>
            </a:r>
            <a:endParaRPr sz="9600">
              <a:solidFill>
                <a:srgbClr val="000000"/>
              </a:solidFill>
              <a:latin typeface="Microsoft JhengHei"/>
              <a:ea typeface="Microsoft JhengHei"/>
              <a:cs typeface="Microsoft JhengHei"/>
              <a:sym typeface="Microsoft JhengHei"/>
            </a:endParaRPr>
          </a:p>
          <a:p>
            <a:pPr marL="0" lvl="0" indent="0" algn="l" rtl="0">
              <a:spcBef>
                <a:spcPts val="0"/>
              </a:spcBef>
              <a:spcAft>
                <a:spcPts val="0"/>
              </a:spcAft>
              <a:buNone/>
            </a:pPr>
            <a:br>
              <a:rPr lang="zh-TW" sz="9600">
                <a:solidFill>
                  <a:srgbClr val="000000"/>
                </a:solidFill>
                <a:latin typeface="Microsoft JhengHei"/>
                <a:ea typeface="Microsoft JhengHei"/>
                <a:cs typeface="Microsoft JhengHei"/>
                <a:sym typeface="Microsoft JhengHei"/>
              </a:rPr>
            </a:br>
            <a:r>
              <a:rPr lang="zh-TW" sz="9600">
                <a:solidFill>
                  <a:srgbClr val="000000"/>
                </a:solidFill>
                <a:latin typeface="Microsoft JhengHei"/>
                <a:ea typeface="Microsoft JhengHei"/>
                <a:cs typeface="Microsoft JhengHei"/>
                <a:sym typeface="Microsoft JhengHei"/>
              </a:rPr>
              <a:t>Receiver: 兩個</a:t>
            </a:r>
            <a:r>
              <a:rPr lang="zh-TW" sz="9600" b="1">
                <a:solidFill>
                  <a:srgbClr val="FF0000"/>
                </a:solidFill>
                <a:latin typeface="Microsoft JhengHei"/>
                <a:ea typeface="Microsoft JhengHei"/>
                <a:cs typeface="Microsoft JhengHei"/>
                <a:sym typeface="Microsoft JhengHei"/>
              </a:rPr>
              <a:t>光敏電阻</a:t>
            </a:r>
            <a:r>
              <a:rPr lang="zh-TW" sz="9600">
                <a:solidFill>
                  <a:srgbClr val="000000"/>
                </a:solidFill>
                <a:latin typeface="Microsoft JhengHei"/>
                <a:ea typeface="Microsoft JhengHei"/>
                <a:cs typeface="Microsoft JhengHei"/>
                <a:sym typeface="Microsoft JhengHei"/>
              </a:rPr>
              <a:t>分別貼上</a:t>
            </a:r>
            <a:r>
              <a:rPr lang="zh-TW" sz="9600">
                <a:solidFill>
                  <a:srgbClr val="FF0000"/>
                </a:solidFill>
                <a:latin typeface="Microsoft JhengHei"/>
                <a:ea typeface="Microsoft JhengHei"/>
                <a:cs typeface="Microsoft JhengHei"/>
                <a:sym typeface="Microsoft JhengHei"/>
              </a:rPr>
              <a:t>紅</a:t>
            </a:r>
            <a:r>
              <a:rPr lang="zh-TW" sz="9600">
                <a:solidFill>
                  <a:srgbClr val="0000FF"/>
                </a:solidFill>
                <a:latin typeface="Microsoft JhengHei"/>
                <a:ea typeface="Microsoft JhengHei"/>
                <a:cs typeface="Microsoft JhengHei"/>
                <a:sym typeface="Microsoft JhengHei"/>
              </a:rPr>
              <a:t>藍</a:t>
            </a:r>
            <a:r>
              <a:rPr lang="zh-TW" sz="9600">
                <a:solidFill>
                  <a:srgbClr val="000000"/>
                </a:solidFill>
                <a:latin typeface="Microsoft JhengHei"/>
                <a:ea typeface="Microsoft JhengHei"/>
                <a:cs typeface="Microsoft JhengHei"/>
                <a:sym typeface="Microsoft JhengHei"/>
              </a:rPr>
              <a:t>的玻璃紙。</a:t>
            </a:r>
            <a:endParaRPr sz="9600">
              <a:solidFill>
                <a:srgbClr val="000000"/>
              </a:solidFill>
              <a:latin typeface="Microsoft JhengHei"/>
              <a:ea typeface="Microsoft JhengHei"/>
              <a:cs typeface="Microsoft JhengHei"/>
              <a:sym typeface="Microsoft JhengHei"/>
            </a:endParaRPr>
          </a:p>
          <a:p>
            <a:pPr marL="0" lvl="0" indent="0" algn="l" rtl="0">
              <a:spcBef>
                <a:spcPts val="1200"/>
              </a:spcBef>
              <a:spcAft>
                <a:spcPts val="0"/>
              </a:spcAft>
              <a:buNone/>
            </a:pPr>
            <a:endParaRPr sz="9600" b="1">
              <a:solidFill>
                <a:srgbClr val="000000"/>
              </a:solidFill>
              <a:latin typeface="Microsoft JhengHei"/>
              <a:ea typeface="Microsoft JhengHei"/>
              <a:cs typeface="Microsoft JhengHei"/>
              <a:sym typeface="Microsoft JhengHei"/>
            </a:endParaRPr>
          </a:p>
          <a:p>
            <a:pPr marL="0" lvl="0" indent="0" algn="l" rtl="0">
              <a:spcBef>
                <a:spcPts val="1200"/>
              </a:spcBef>
              <a:spcAft>
                <a:spcPts val="0"/>
              </a:spcAft>
              <a:buNone/>
            </a:pPr>
            <a:endParaRPr sz="6215">
              <a:solidFill>
                <a:srgbClr val="00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6215">
              <a:solidFill>
                <a:srgbClr val="00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2800">
              <a:solidFill>
                <a:srgbClr val="00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sz="2800">
              <a:solidFill>
                <a:srgbClr val="000000"/>
              </a:solidFill>
              <a:latin typeface="Microsoft JhengHei"/>
              <a:ea typeface="Microsoft JhengHei"/>
              <a:cs typeface="Microsoft JhengHei"/>
              <a:sym typeface="Microsoft JhengHei"/>
            </a:endParaRPr>
          </a:p>
          <a:p>
            <a:pPr marL="0" lvl="0" indent="0" algn="l" rtl="0">
              <a:spcBef>
                <a:spcPts val="0"/>
              </a:spcBef>
              <a:spcAft>
                <a:spcPts val="1200"/>
              </a:spcAft>
              <a:buNone/>
            </a:pPr>
            <a:endParaRPr/>
          </a:p>
        </p:txBody>
      </p:sp>
      <p:pic>
        <p:nvPicPr>
          <p:cNvPr id="82" name="Google Shape;82;p15"/>
          <p:cNvPicPr preferRelativeResize="0"/>
          <p:nvPr/>
        </p:nvPicPr>
        <p:blipFill>
          <a:blip r:embed="rId3">
            <a:alphaModFix/>
          </a:blip>
          <a:stretch>
            <a:fillRect/>
          </a:stretch>
        </p:blipFill>
        <p:spPr>
          <a:xfrm>
            <a:off x="65650" y="600000"/>
            <a:ext cx="8839199" cy="14064"/>
          </a:xfrm>
          <a:prstGeom prst="rect">
            <a:avLst/>
          </a:prstGeom>
          <a:noFill/>
          <a:ln w="9525" cap="flat" cmpd="sng">
            <a:solidFill>
              <a:srgbClr val="351C75"/>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title"/>
          </p:nvPr>
        </p:nvSpPr>
        <p:spPr>
          <a:xfrm>
            <a:off x="3220050" y="1883500"/>
            <a:ext cx="2703900" cy="100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zh-TW" sz="6000"/>
              <a:t>THE END</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p:nvPr/>
        </p:nvSpPr>
        <p:spPr>
          <a:xfrm>
            <a:off x="71325" y="444225"/>
            <a:ext cx="8989800" cy="45045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title"/>
          </p:nvPr>
        </p:nvSpPr>
        <p:spPr>
          <a:xfrm>
            <a:off x="-21325" y="-105225"/>
            <a:ext cx="8236500" cy="58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Big Picture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9" name="Google Shape;89;p16"/>
          <p:cNvPicPr preferRelativeResize="0"/>
          <p:nvPr/>
        </p:nvPicPr>
        <p:blipFill>
          <a:blip r:embed="rId3">
            <a:alphaModFix/>
          </a:blip>
          <a:stretch>
            <a:fillRect/>
          </a:stretch>
        </p:blipFill>
        <p:spPr>
          <a:xfrm>
            <a:off x="4691150" y="-9312"/>
            <a:ext cx="2042774" cy="2729374"/>
          </a:xfrm>
          <a:prstGeom prst="rect">
            <a:avLst/>
          </a:prstGeom>
          <a:noFill/>
          <a:ln>
            <a:noFill/>
          </a:ln>
        </p:spPr>
      </p:pic>
      <p:pic>
        <p:nvPicPr>
          <p:cNvPr id="90" name="Google Shape;90;p16"/>
          <p:cNvPicPr preferRelativeResize="0"/>
          <p:nvPr/>
        </p:nvPicPr>
        <p:blipFill rotWithShape="1">
          <a:blip r:embed="rId4">
            <a:alphaModFix/>
          </a:blip>
          <a:srcRect l="2010" r="4923" b="33642"/>
          <a:stretch/>
        </p:blipFill>
        <p:spPr>
          <a:xfrm>
            <a:off x="2044100" y="2874175"/>
            <a:ext cx="1913524" cy="1822805"/>
          </a:xfrm>
          <a:prstGeom prst="rect">
            <a:avLst/>
          </a:prstGeom>
          <a:noFill/>
          <a:ln>
            <a:noFill/>
          </a:ln>
        </p:spPr>
      </p:pic>
      <p:pic>
        <p:nvPicPr>
          <p:cNvPr id="91" name="Google Shape;91;p16"/>
          <p:cNvPicPr preferRelativeResize="0"/>
          <p:nvPr/>
        </p:nvPicPr>
        <p:blipFill>
          <a:blip r:embed="rId5">
            <a:alphaModFix/>
          </a:blip>
          <a:stretch>
            <a:fillRect/>
          </a:stretch>
        </p:blipFill>
        <p:spPr>
          <a:xfrm>
            <a:off x="7573925" y="707399"/>
            <a:ext cx="1489625" cy="2647200"/>
          </a:xfrm>
          <a:prstGeom prst="rect">
            <a:avLst/>
          </a:prstGeom>
          <a:noFill/>
          <a:ln>
            <a:noFill/>
          </a:ln>
        </p:spPr>
      </p:pic>
      <p:pic>
        <p:nvPicPr>
          <p:cNvPr id="92" name="Google Shape;92;p16"/>
          <p:cNvPicPr preferRelativeResize="0"/>
          <p:nvPr/>
        </p:nvPicPr>
        <p:blipFill>
          <a:blip r:embed="rId6">
            <a:alphaModFix/>
          </a:blip>
          <a:stretch>
            <a:fillRect/>
          </a:stretch>
        </p:blipFill>
        <p:spPr>
          <a:xfrm>
            <a:off x="23150" y="1521676"/>
            <a:ext cx="1604826" cy="852225"/>
          </a:xfrm>
          <a:prstGeom prst="rect">
            <a:avLst/>
          </a:prstGeom>
          <a:noFill/>
          <a:ln>
            <a:noFill/>
          </a:ln>
        </p:spPr>
      </p:pic>
      <p:cxnSp>
        <p:nvCxnSpPr>
          <p:cNvPr id="93" name="Google Shape;93;p16"/>
          <p:cNvCxnSpPr/>
          <p:nvPr/>
        </p:nvCxnSpPr>
        <p:spPr>
          <a:xfrm>
            <a:off x="1704250" y="2219465"/>
            <a:ext cx="675300" cy="535200"/>
          </a:xfrm>
          <a:prstGeom prst="straightConnector1">
            <a:avLst/>
          </a:prstGeom>
          <a:noFill/>
          <a:ln w="38100" cap="flat" cmpd="sng">
            <a:solidFill>
              <a:srgbClr val="000000"/>
            </a:solidFill>
            <a:prstDash val="solid"/>
            <a:round/>
            <a:headEnd type="none" w="med" len="med"/>
            <a:tailEnd type="triangle" w="med" len="med"/>
          </a:ln>
        </p:spPr>
      </p:cxnSp>
      <p:cxnSp>
        <p:nvCxnSpPr>
          <p:cNvPr id="94" name="Google Shape;94;p16"/>
          <p:cNvCxnSpPr/>
          <p:nvPr/>
        </p:nvCxnSpPr>
        <p:spPr>
          <a:xfrm>
            <a:off x="6649488" y="2209453"/>
            <a:ext cx="714300" cy="418800"/>
          </a:xfrm>
          <a:prstGeom prst="straightConnector1">
            <a:avLst/>
          </a:prstGeom>
          <a:noFill/>
          <a:ln w="38100" cap="flat" cmpd="sng">
            <a:solidFill>
              <a:srgbClr val="000000"/>
            </a:solidFill>
            <a:prstDash val="solid"/>
            <a:round/>
            <a:headEnd type="none" w="med" len="med"/>
            <a:tailEnd type="triangle" w="med" len="med"/>
          </a:ln>
        </p:spPr>
      </p:cxnSp>
      <p:cxnSp>
        <p:nvCxnSpPr>
          <p:cNvPr id="95" name="Google Shape;95;p16"/>
          <p:cNvCxnSpPr/>
          <p:nvPr/>
        </p:nvCxnSpPr>
        <p:spPr>
          <a:xfrm rot="10800000" flipH="1">
            <a:off x="4259475" y="2234050"/>
            <a:ext cx="613500" cy="486000"/>
          </a:xfrm>
          <a:prstGeom prst="straightConnector1">
            <a:avLst/>
          </a:prstGeom>
          <a:noFill/>
          <a:ln w="38100" cap="flat" cmpd="sng">
            <a:solidFill>
              <a:srgbClr val="000000"/>
            </a:solidFill>
            <a:prstDash val="solid"/>
            <a:round/>
            <a:headEnd type="none" w="med" len="med"/>
            <a:tailEnd type="triangle" w="med" len="med"/>
          </a:ln>
        </p:spPr>
      </p:cxnSp>
      <p:sp>
        <p:nvSpPr>
          <p:cNvPr id="96" name="Google Shape;96;p16"/>
          <p:cNvSpPr txBox="1"/>
          <p:nvPr/>
        </p:nvSpPr>
        <p:spPr>
          <a:xfrm>
            <a:off x="323650" y="1463800"/>
            <a:ext cx="14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latin typeface="Open Sans"/>
                <a:ea typeface="Open Sans"/>
                <a:cs typeface="Open Sans"/>
                <a:sym typeface="Open Sans"/>
              </a:rPr>
              <a:t>Source</a:t>
            </a:r>
            <a:endParaRPr sz="2000" b="1">
              <a:latin typeface="Open Sans"/>
              <a:ea typeface="Open Sans"/>
              <a:cs typeface="Open Sans"/>
              <a:sym typeface="Open Sans"/>
            </a:endParaRPr>
          </a:p>
        </p:txBody>
      </p:sp>
      <p:sp>
        <p:nvSpPr>
          <p:cNvPr id="97" name="Google Shape;97;p16"/>
          <p:cNvSpPr txBox="1"/>
          <p:nvPr/>
        </p:nvSpPr>
        <p:spPr>
          <a:xfrm>
            <a:off x="2675175" y="2450175"/>
            <a:ext cx="148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latin typeface="Open Sans"/>
                <a:ea typeface="Open Sans"/>
                <a:cs typeface="Open Sans"/>
                <a:sym typeface="Open Sans"/>
              </a:rPr>
              <a:t>遮擋光源</a:t>
            </a:r>
            <a:endParaRPr sz="2000" b="1">
              <a:latin typeface="Open Sans"/>
              <a:ea typeface="Open Sans"/>
              <a:cs typeface="Open Sans"/>
              <a:sym typeface="Open Sans"/>
            </a:endParaRPr>
          </a:p>
        </p:txBody>
      </p:sp>
      <p:sp>
        <p:nvSpPr>
          <p:cNvPr id="98" name="Google Shape;98;p16"/>
          <p:cNvSpPr txBox="1"/>
          <p:nvPr/>
        </p:nvSpPr>
        <p:spPr>
          <a:xfrm>
            <a:off x="4967015" y="2431125"/>
            <a:ext cx="148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b="1">
                <a:latin typeface="Open Sans"/>
                <a:ea typeface="Open Sans"/>
                <a:cs typeface="Open Sans"/>
                <a:sym typeface="Open Sans"/>
              </a:rPr>
              <a:t>轉動玻璃紙</a:t>
            </a:r>
            <a:endParaRPr sz="1800" b="1">
              <a:latin typeface="Open Sans"/>
              <a:ea typeface="Open Sans"/>
              <a:cs typeface="Open Sans"/>
              <a:sym typeface="Open Sans"/>
            </a:endParaRPr>
          </a:p>
        </p:txBody>
      </p:sp>
      <p:sp>
        <p:nvSpPr>
          <p:cNvPr id="99" name="Google Shape;99;p16"/>
          <p:cNvSpPr txBox="1"/>
          <p:nvPr/>
        </p:nvSpPr>
        <p:spPr>
          <a:xfrm>
            <a:off x="7573913" y="3402950"/>
            <a:ext cx="1680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b="1">
                <a:latin typeface="Open Sans"/>
                <a:ea typeface="Open Sans"/>
                <a:cs typeface="Open Sans"/>
                <a:sym typeface="Open Sans"/>
              </a:rPr>
              <a:t>判斷0/1</a:t>
            </a:r>
            <a:endParaRPr sz="1800" b="1">
              <a:latin typeface="Open Sans"/>
              <a:ea typeface="Open Sans"/>
              <a:cs typeface="Open Sans"/>
              <a:sym typeface="Open Sans"/>
            </a:endParaRPr>
          </a:p>
        </p:txBody>
      </p:sp>
      <p:pic>
        <p:nvPicPr>
          <p:cNvPr id="100" name="Google Shape;100;p16"/>
          <p:cNvPicPr preferRelativeResize="0"/>
          <p:nvPr/>
        </p:nvPicPr>
        <p:blipFill>
          <a:blip r:embed="rId7">
            <a:alphaModFix/>
          </a:blip>
          <a:stretch>
            <a:fillRect/>
          </a:stretch>
        </p:blipFill>
        <p:spPr>
          <a:xfrm>
            <a:off x="4164962" y="3548188"/>
            <a:ext cx="1218725" cy="981825"/>
          </a:xfrm>
          <a:prstGeom prst="rect">
            <a:avLst/>
          </a:prstGeom>
          <a:noFill/>
          <a:ln>
            <a:noFill/>
          </a:ln>
        </p:spPr>
      </p:pic>
      <p:pic>
        <p:nvPicPr>
          <p:cNvPr id="101" name="Google Shape;101;p16"/>
          <p:cNvPicPr preferRelativeResize="0"/>
          <p:nvPr/>
        </p:nvPicPr>
        <p:blipFill>
          <a:blip r:embed="rId7">
            <a:alphaModFix/>
          </a:blip>
          <a:stretch>
            <a:fillRect/>
          </a:stretch>
        </p:blipFill>
        <p:spPr>
          <a:xfrm>
            <a:off x="7618950" y="3771550"/>
            <a:ext cx="1218725" cy="981825"/>
          </a:xfrm>
          <a:prstGeom prst="rect">
            <a:avLst/>
          </a:prstGeom>
          <a:noFill/>
          <a:ln>
            <a:noFill/>
          </a:ln>
        </p:spPr>
      </p:pic>
      <p:cxnSp>
        <p:nvCxnSpPr>
          <p:cNvPr id="102" name="Google Shape;102;p16"/>
          <p:cNvCxnSpPr>
            <a:stCxn id="100" idx="2"/>
          </p:cNvCxnSpPr>
          <p:nvPr/>
        </p:nvCxnSpPr>
        <p:spPr>
          <a:xfrm rot="-5400000" flipH="1">
            <a:off x="4774325" y="4530012"/>
            <a:ext cx="600" cy="6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103" name="Google Shape;103;p16"/>
          <p:cNvCxnSpPr>
            <a:stCxn id="100" idx="0"/>
            <a:endCxn id="98" idx="2"/>
          </p:cNvCxnSpPr>
          <p:nvPr/>
        </p:nvCxnSpPr>
        <p:spPr>
          <a:xfrm rot="-5400000">
            <a:off x="4915325" y="2751688"/>
            <a:ext cx="655500" cy="937500"/>
          </a:xfrm>
          <a:prstGeom prst="curvedConnector3">
            <a:avLst>
              <a:gd name="adj1" fmla="val 49990"/>
            </a:avLst>
          </a:prstGeom>
          <a:noFill/>
          <a:ln w="28575" cap="flat" cmpd="sng">
            <a:solidFill>
              <a:srgbClr val="434343"/>
            </a:solidFill>
            <a:prstDash val="solid"/>
            <a:round/>
            <a:headEnd type="none" w="med" len="med"/>
            <a:tailEnd type="stealth" w="med" len="med"/>
          </a:ln>
        </p:spPr>
      </p:cxnSp>
      <p:cxnSp>
        <p:nvCxnSpPr>
          <p:cNvPr id="104" name="Google Shape;104;p16"/>
          <p:cNvCxnSpPr>
            <a:stCxn id="101" idx="3"/>
            <a:endCxn id="99" idx="0"/>
          </p:cNvCxnSpPr>
          <p:nvPr/>
        </p:nvCxnSpPr>
        <p:spPr>
          <a:xfrm rot="10800000">
            <a:off x="8414074" y="3402962"/>
            <a:ext cx="423600" cy="859500"/>
          </a:xfrm>
          <a:prstGeom prst="curvedConnector4">
            <a:avLst>
              <a:gd name="adj1" fmla="val -10287"/>
              <a:gd name="adj2" fmla="val 84376"/>
            </a:avLst>
          </a:prstGeom>
          <a:noFill/>
          <a:ln w="28575" cap="flat" cmpd="sng">
            <a:solidFill>
              <a:srgbClr val="434343"/>
            </a:solidFill>
            <a:prstDash val="solid"/>
            <a:round/>
            <a:headEnd type="none" w="med" len="med"/>
            <a:tailEnd type="stealth" w="med" len="med"/>
          </a:ln>
        </p:spPr>
      </p:cxnSp>
      <p:cxnSp>
        <p:nvCxnSpPr>
          <p:cNvPr id="105" name="Google Shape;105;p16"/>
          <p:cNvCxnSpPr>
            <a:stCxn id="100" idx="0"/>
            <a:endCxn id="97" idx="2"/>
          </p:cNvCxnSpPr>
          <p:nvPr/>
        </p:nvCxnSpPr>
        <p:spPr>
          <a:xfrm rot="5400000" flipH="1">
            <a:off x="3794375" y="2568238"/>
            <a:ext cx="605400" cy="1354500"/>
          </a:xfrm>
          <a:prstGeom prst="curvedConnector3">
            <a:avLst>
              <a:gd name="adj1" fmla="val 50001"/>
            </a:avLst>
          </a:prstGeom>
          <a:noFill/>
          <a:ln w="28575" cap="flat" cmpd="sng">
            <a:solidFill>
              <a:srgbClr val="434343"/>
            </a:solidFill>
            <a:prstDash val="solid"/>
            <a:round/>
            <a:headEnd type="none" w="med" len="med"/>
            <a:tailEnd type="stealth" w="med" len="med"/>
          </a:ln>
        </p:spPr>
      </p:cxnSp>
      <p:sp>
        <p:nvSpPr>
          <p:cNvPr id="106" name="Google Shape;106;p16"/>
          <p:cNvSpPr txBox="1"/>
          <p:nvPr/>
        </p:nvSpPr>
        <p:spPr>
          <a:xfrm>
            <a:off x="4262225" y="4568150"/>
            <a:ext cx="102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Open Sans"/>
                <a:ea typeface="Open Sans"/>
                <a:cs typeface="Open Sans"/>
                <a:sym typeface="Open Sans"/>
              </a:rPr>
              <a:t>NUC140</a:t>
            </a:r>
            <a:endParaRPr>
              <a:latin typeface="Open Sans"/>
              <a:ea typeface="Open Sans"/>
              <a:cs typeface="Open Sans"/>
              <a:sym typeface="Open Sans"/>
            </a:endParaRPr>
          </a:p>
        </p:txBody>
      </p:sp>
      <p:sp>
        <p:nvSpPr>
          <p:cNvPr id="107" name="Google Shape;107;p16"/>
          <p:cNvSpPr txBox="1"/>
          <p:nvPr/>
        </p:nvSpPr>
        <p:spPr>
          <a:xfrm>
            <a:off x="7716200" y="4622475"/>
            <a:ext cx="102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Open Sans"/>
                <a:ea typeface="Open Sans"/>
                <a:cs typeface="Open Sans"/>
                <a:sym typeface="Open Sans"/>
              </a:rPr>
              <a:t>NUC140</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p:nvPr/>
        </p:nvSpPr>
        <p:spPr>
          <a:xfrm>
            <a:off x="311700" y="22320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Open Sans"/>
              <a:ea typeface="Open Sans"/>
              <a:cs typeface="Open Sans"/>
              <a:sym typeface="Open Sans"/>
            </a:endParaRPr>
          </a:p>
        </p:txBody>
      </p:sp>
      <p:sp>
        <p:nvSpPr>
          <p:cNvPr id="113" name="Google Shape;113;p17"/>
          <p:cNvSpPr txBox="1"/>
          <p:nvPr/>
        </p:nvSpPr>
        <p:spPr>
          <a:xfrm>
            <a:off x="4536550" y="873175"/>
            <a:ext cx="36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Open Sans"/>
              <a:ea typeface="Open Sans"/>
              <a:cs typeface="Open Sans"/>
              <a:sym typeface="Open Sans"/>
            </a:endParaRPr>
          </a:p>
        </p:txBody>
      </p:sp>
      <p:pic>
        <p:nvPicPr>
          <p:cNvPr id="114" name="Google Shape;114;p17"/>
          <p:cNvPicPr preferRelativeResize="0"/>
          <p:nvPr/>
        </p:nvPicPr>
        <p:blipFill>
          <a:blip r:embed="rId3">
            <a:alphaModFix/>
          </a:blip>
          <a:stretch>
            <a:fillRect/>
          </a:stretch>
        </p:blipFill>
        <p:spPr>
          <a:xfrm>
            <a:off x="852850" y="672675"/>
            <a:ext cx="2853425" cy="3713699"/>
          </a:xfrm>
          <a:prstGeom prst="rect">
            <a:avLst/>
          </a:prstGeom>
          <a:noFill/>
          <a:ln>
            <a:noFill/>
          </a:ln>
        </p:spPr>
      </p:pic>
      <p:pic>
        <p:nvPicPr>
          <p:cNvPr id="115" name="Google Shape;115;p17"/>
          <p:cNvPicPr preferRelativeResize="0"/>
          <p:nvPr/>
        </p:nvPicPr>
        <p:blipFill>
          <a:blip r:embed="rId4">
            <a:alphaModFix/>
          </a:blip>
          <a:stretch>
            <a:fillRect/>
          </a:stretch>
        </p:blipFill>
        <p:spPr>
          <a:xfrm>
            <a:off x="4667750" y="623400"/>
            <a:ext cx="2853425" cy="3812248"/>
          </a:xfrm>
          <a:prstGeom prst="rect">
            <a:avLst/>
          </a:prstGeom>
          <a:noFill/>
          <a:ln>
            <a:noFill/>
          </a:ln>
        </p:spPr>
      </p:pic>
      <p:sp>
        <p:nvSpPr>
          <p:cNvPr id="116" name="Google Shape;116;p17"/>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Backscatter</a:t>
            </a:r>
            <a:endParaRPr/>
          </a:p>
        </p:txBody>
      </p:sp>
      <p:sp>
        <p:nvSpPr>
          <p:cNvPr id="117" name="Google Shape;117;p17"/>
          <p:cNvSpPr txBox="1"/>
          <p:nvPr/>
        </p:nvSpPr>
        <p:spPr>
          <a:xfrm>
            <a:off x="852850" y="4386375"/>
            <a:ext cx="23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latin typeface="Open Sans"/>
                <a:ea typeface="Open Sans"/>
                <a:cs typeface="Open Sans"/>
                <a:sym typeface="Open Sans"/>
              </a:rPr>
              <a:t>正面</a:t>
            </a:r>
            <a:endParaRPr b="1">
              <a:latin typeface="Open Sans"/>
              <a:ea typeface="Open Sans"/>
              <a:cs typeface="Open Sans"/>
              <a:sym typeface="Open Sans"/>
            </a:endParaRPr>
          </a:p>
        </p:txBody>
      </p:sp>
      <p:sp>
        <p:nvSpPr>
          <p:cNvPr id="118" name="Google Shape;118;p17"/>
          <p:cNvSpPr txBox="1"/>
          <p:nvPr/>
        </p:nvSpPr>
        <p:spPr>
          <a:xfrm>
            <a:off x="4667738" y="43863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latin typeface="Open Sans"/>
                <a:ea typeface="Open Sans"/>
                <a:cs typeface="Open Sans"/>
                <a:sym typeface="Open Sans"/>
              </a:rPr>
              <a:t>裡面</a:t>
            </a:r>
            <a:endParaRPr b="1">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Backscatter Circuit Diagram</a:t>
            </a:r>
            <a:endParaRPr/>
          </a:p>
          <a:p>
            <a:pPr marL="0" lvl="0" indent="0" algn="l" rtl="0">
              <a:spcBef>
                <a:spcPts val="0"/>
              </a:spcBef>
              <a:spcAft>
                <a:spcPts val="0"/>
              </a:spcAft>
              <a:buNone/>
            </a:pPr>
            <a:endParaRPr/>
          </a:p>
        </p:txBody>
      </p:sp>
      <p:pic>
        <p:nvPicPr>
          <p:cNvPr id="124" name="Google Shape;124;p18"/>
          <p:cNvPicPr preferRelativeResize="0"/>
          <p:nvPr/>
        </p:nvPicPr>
        <p:blipFill>
          <a:blip r:embed="rId3">
            <a:alphaModFix/>
          </a:blip>
          <a:stretch>
            <a:fillRect/>
          </a:stretch>
        </p:blipFill>
        <p:spPr>
          <a:xfrm>
            <a:off x="1746874" y="707400"/>
            <a:ext cx="5650250" cy="4093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Receiver</a:t>
            </a:r>
            <a:endParaRPr/>
          </a:p>
        </p:txBody>
      </p:sp>
      <p:pic>
        <p:nvPicPr>
          <p:cNvPr id="130" name="Google Shape;130;p19"/>
          <p:cNvPicPr preferRelativeResize="0"/>
          <p:nvPr/>
        </p:nvPicPr>
        <p:blipFill>
          <a:blip r:embed="rId3">
            <a:alphaModFix/>
          </a:blip>
          <a:stretch>
            <a:fillRect/>
          </a:stretch>
        </p:blipFill>
        <p:spPr>
          <a:xfrm>
            <a:off x="3145775" y="1"/>
            <a:ext cx="2753525" cy="48932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p:nvPr/>
        </p:nvSpPr>
        <p:spPr>
          <a:xfrm>
            <a:off x="311700" y="707400"/>
            <a:ext cx="8520600" cy="40857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Receiver Circuit Diagram</a:t>
            </a:r>
            <a:endParaRPr/>
          </a:p>
        </p:txBody>
      </p:sp>
      <p:pic>
        <p:nvPicPr>
          <p:cNvPr id="137" name="Google Shape;137;p20"/>
          <p:cNvPicPr preferRelativeResize="0"/>
          <p:nvPr/>
        </p:nvPicPr>
        <p:blipFill>
          <a:blip r:embed="rId3">
            <a:alphaModFix/>
          </a:blip>
          <a:stretch>
            <a:fillRect/>
          </a:stretch>
        </p:blipFill>
        <p:spPr>
          <a:xfrm>
            <a:off x="2512200" y="747938"/>
            <a:ext cx="4119600" cy="400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Operation</a:t>
            </a:r>
            <a:endParaRPr/>
          </a:p>
          <a:p>
            <a:pPr marL="0" lvl="0" indent="0" algn="l" rtl="0">
              <a:spcBef>
                <a:spcPts val="0"/>
              </a:spcBef>
              <a:spcAft>
                <a:spcPts val="0"/>
              </a:spcAft>
              <a:buNone/>
            </a:pPr>
            <a:endParaRPr/>
          </a:p>
        </p:txBody>
      </p:sp>
      <p:sp>
        <p:nvSpPr>
          <p:cNvPr id="143" name="Google Shape;143;p21"/>
          <p:cNvSpPr txBox="1"/>
          <p:nvPr/>
        </p:nvSpPr>
        <p:spPr>
          <a:xfrm>
            <a:off x="29950" y="4596400"/>
            <a:ext cx="852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44" name="Google Shape;144;p21"/>
          <p:cNvPicPr preferRelativeResize="0"/>
          <p:nvPr/>
        </p:nvPicPr>
        <p:blipFill>
          <a:blip r:embed="rId3">
            <a:alphaModFix/>
          </a:blip>
          <a:stretch>
            <a:fillRect/>
          </a:stretch>
        </p:blipFill>
        <p:spPr>
          <a:xfrm>
            <a:off x="1120810" y="885760"/>
            <a:ext cx="6740350" cy="3532275"/>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1585</Words>
  <Application>Microsoft Office PowerPoint</Application>
  <PresentationFormat>如螢幕大小 (16:9)</PresentationFormat>
  <Paragraphs>121</Paragraphs>
  <Slides>30</Slides>
  <Notes>30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30</vt:i4>
      </vt:variant>
    </vt:vector>
  </HeadingPairs>
  <TitlesOfParts>
    <vt:vector size="35" baseType="lpstr">
      <vt:lpstr>Arial</vt:lpstr>
      <vt:lpstr>PT Sans Narrow</vt:lpstr>
      <vt:lpstr>Microsoft JhengHei</vt:lpstr>
      <vt:lpstr>Open Sans</vt:lpstr>
      <vt:lpstr>Tropic</vt:lpstr>
      <vt:lpstr>第二組Final_Project</vt:lpstr>
      <vt:lpstr>Outline   </vt:lpstr>
      <vt:lpstr>Devices   </vt:lpstr>
      <vt:lpstr>Big Picture  </vt:lpstr>
      <vt:lpstr>Backscatter</vt:lpstr>
      <vt:lpstr>Backscatter Circuit Diagram </vt:lpstr>
      <vt:lpstr>Receiver</vt:lpstr>
      <vt:lpstr>Receiver Circuit Diagram</vt:lpstr>
      <vt:lpstr>Operation </vt:lpstr>
      <vt:lpstr>Flow Chart</vt:lpstr>
      <vt:lpstr>Backscatter(transimtter) Code Introduction  </vt:lpstr>
      <vt:lpstr>PowerPoint 簡報</vt:lpstr>
      <vt:lpstr>PowerPoint 簡報</vt:lpstr>
      <vt:lpstr>PowerPoint 簡報</vt:lpstr>
      <vt:lpstr>PowerPoint 簡報</vt:lpstr>
      <vt:lpstr>PowerPoint 簡報</vt:lpstr>
      <vt:lpstr>PowerPoint 簡報</vt:lpstr>
      <vt:lpstr>PowerPoint 簡報</vt:lpstr>
      <vt:lpstr>PowerPoint 簡報</vt:lpstr>
      <vt:lpstr>Receiver Code Introduction</vt:lpstr>
      <vt:lpstr>PowerPoint 簡報</vt:lpstr>
      <vt:lpstr>PowerPoint 簡報</vt:lpstr>
      <vt:lpstr>PowerPoint 簡報</vt:lpstr>
      <vt:lpstr>PowerPoint 簡報</vt:lpstr>
      <vt:lpstr>PowerPoint 簡報</vt:lpstr>
      <vt:lpstr>PowerPoint 簡報</vt:lpstr>
      <vt:lpstr>PowerPoint 簡報</vt:lpstr>
      <vt:lpstr>PowerPoint 簡報</vt:lpstr>
      <vt:lpstr>影片連結:</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第二組Final_Project</dc:title>
  <cp:lastModifiedBy>佳煌 翁</cp:lastModifiedBy>
  <cp:revision>5</cp:revision>
  <dcterms:modified xsi:type="dcterms:W3CDTF">2023-01-08T07:00:47Z</dcterms:modified>
</cp:coreProperties>
</file>